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88" r:id="rId2"/>
    <p:sldId id="282" r:id="rId3"/>
    <p:sldId id="294" r:id="rId4"/>
    <p:sldId id="290" r:id="rId5"/>
    <p:sldId id="289" r:id="rId6"/>
    <p:sldId id="295" r:id="rId7"/>
    <p:sldId id="291" r:id="rId8"/>
    <p:sldId id="293" r:id="rId9"/>
    <p:sldId id="296" r:id="rId10"/>
    <p:sldId id="298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251" autoAdjust="0"/>
    <p:restoredTop sz="85501" autoAdjust="0"/>
  </p:normalViewPr>
  <p:slideViewPr>
    <p:cSldViewPr snapToGrid="0">
      <p:cViewPr varScale="1">
        <p:scale>
          <a:sx n="98" d="100"/>
          <a:sy n="98" d="100"/>
        </p:scale>
        <p:origin x="1192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CB4C83-2378-4739-B7E1-E9C89D3BA87C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4AF290-01DB-4DD9-98A8-C6B289AC34E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49011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842BD81-C30F-4E48-9B25-356BF43B7211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56707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14AF290-01DB-4DD9-98A8-C6B289AC34E0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922105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14AF290-01DB-4DD9-98A8-C6B289AC34E0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919057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14AF290-01DB-4DD9-98A8-C6B289AC34E0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14352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36CE6A-D00B-3346-85BB-7AA395814508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677551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36CE6A-D00B-3346-85BB-7AA395814508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751225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14AF290-01DB-4DD9-98A8-C6B289AC34E0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825486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14AF290-01DB-4DD9-98A8-C6B289AC34E0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42942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A5FE06-5B31-48E0-9224-FD4D36FB8F0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79EF6E0-CFF7-48CD-9053-674F3D8ADB3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21B418-CE12-45A9-AB2A-2ABF01AA02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26CE8B-5355-4602-9CDF-2F6F3AAEB8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5F7427-5D74-4E2E-AB87-80B045F5EF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14416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A154C0-983F-41B2-AB50-BFBD8C7DED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859A47-66FB-40BF-BEB9-3C015C0FBC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02E640-F60A-41FA-9D60-3707C326D7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AF17DA-B42A-4B86-B454-15F06DAFEA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544732D-AD1C-4B43-AD42-B1DBA91312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35434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3E8FD51-D302-404D-A2CF-C4F56E4AB84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F5B36A3-9F02-4A5E-B567-9986AC75F86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3E4778-334A-454F-84B1-43EB58C416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C56CC7-CDA7-4C74-8ABF-3BE66B8640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0D5A5A-A4FF-4799-A40B-6BCFFF38E1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7767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34F46C-E7A3-43DB-8233-CBD21E7554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98984E-C2F1-4DAB-AB85-4A187FA624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10CAE4-58AE-4A30-8CFD-6583530C50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B4F142-D78A-4A2E-B785-9A6A7D067A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F149174-AED7-4377-8406-C5778F6015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36844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F8475A-E145-4773-9404-8FC0BED3E5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3E86AAF-34D7-4E7F-B2CF-2F86D1281B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1A3C15-B990-433D-BCD5-6609BB51B1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552ED5-177A-4D25-B3E4-8AE26C8396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B9B6A9-C2DE-45D7-A858-96279106AD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1176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A9B2D5-9A15-4867-846D-2BD50FD04C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0ED249-61BF-4332-AE2D-3BE013579D9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4FCAFE1-8DAE-4FDC-826D-D4F039741EE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46E90DB-21A9-4EF2-9032-5D0C475BEE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5E8FE6-EDC6-4680-AF55-9231FBD765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26EA96C-D5C8-4F35-AB1F-3FBF4252D6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54506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62BAE9-09F9-4C61-B58F-E4439E6440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9A5C7D-FEDA-4360-B201-04FBED048A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915B57A-019C-425D-A865-459ACE66D24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D12ECD6-0945-402F-B3D1-ADA8E2409E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EE64B7F-805A-47B3-8E6C-96DB84103AC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43F6E28-4D4A-43DD-858C-8F39276BDF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966F227-55BF-4CB4-92B5-5EF8CCDFA9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57576E9-1DCF-4DF1-B737-CA9FDF6992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93129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912F81-F616-4CE2-A29C-75292BA6C7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AB0CB26-582A-4D71-98D9-CCC479D7D4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6EC9CF1-91CB-4062-A5EA-CBB4A2D0DD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D0C5190-F759-4CE8-ABC1-484426172E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76795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2217FAA-542F-426C-BA5C-0AB4019CFC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CD5B881-53C1-4A99-8710-2156EB8EBE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7F56DEA-AA3F-4E9C-8D2B-629AE191D5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34829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A73706-9189-4CE1-8400-7A85266ABD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1F8856-17F7-4F18-8465-252560510EE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CC72289-472A-4377-B932-937C9590C8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7BA6359-026A-41B0-ADCD-14876F50C6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422A055-2EC7-421E-86F3-507199B0B2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58B44DF-3206-491E-A938-2FF578FD76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71598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29FC1B-15F3-4A82-B5BD-E56D666AC8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473DBCF-F43D-4C64-91F9-887E99F9F63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06AEE0C-9E04-484A-9D3C-A02F10925F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05B188E-655E-4F8B-88F8-BED9995CD8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A1859A5-8B7C-4E8D-A50C-DD112A0C12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2EF0E47-4F07-4BAD-88F5-64B3CDBACC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71885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FA9CDEF-8E17-4876-8BAB-58609424C1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DEE2642-4C8B-4EB7-8D77-9C1D25A4B4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02B600-DAA9-43EB-9E0D-A2B0A76BD5F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B5057E-9318-4852-A36D-83529F1B3B49}" type="datetimeFigureOut">
              <a:rPr lang="en-US" smtClean="0"/>
              <a:t>8/20/21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67EE5F-DF3E-408B-BA1E-DEB7671636C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E47449-700E-47C1-8F7D-E48777E899E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0F1B4C-C15F-4AE6-B602-775B7E8DE06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65761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Arc 144">
            <a:extLst>
              <a:ext uri="{FF2B5EF4-FFF2-40B4-BE49-F238E27FC236}">
                <a16:creationId xmlns:a16="http://schemas.microsoft.com/office/drawing/2014/main" id="{06CDB5BB-4147-164A-96DC-E357608DA2F2}"/>
              </a:ext>
            </a:extLst>
          </p:cNvPr>
          <p:cNvSpPr/>
          <p:nvPr/>
        </p:nvSpPr>
        <p:spPr>
          <a:xfrm rot="4758372">
            <a:off x="6756987" y="3163781"/>
            <a:ext cx="1964015" cy="3822603"/>
          </a:xfrm>
          <a:prstGeom prst="arc">
            <a:avLst>
              <a:gd name="adj1" fmla="val 16178878"/>
              <a:gd name="adj2" fmla="val 5381884"/>
            </a:avLst>
          </a:prstGeom>
          <a:ln w="317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1" name="Arc 150">
            <a:extLst>
              <a:ext uri="{FF2B5EF4-FFF2-40B4-BE49-F238E27FC236}">
                <a16:creationId xmlns:a16="http://schemas.microsoft.com/office/drawing/2014/main" id="{3B54383F-DEFE-7047-BD8B-68D2B815C3AB}"/>
              </a:ext>
            </a:extLst>
          </p:cNvPr>
          <p:cNvSpPr/>
          <p:nvPr/>
        </p:nvSpPr>
        <p:spPr>
          <a:xfrm>
            <a:off x="8360229" y="1585990"/>
            <a:ext cx="890649" cy="2891999"/>
          </a:xfrm>
          <a:prstGeom prst="arc">
            <a:avLst>
              <a:gd name="adj1" fmla="val 16200000"/>
              <a:gd name="adj2" fmla="val 5489421"/>
            </a:avLst>
          </a:prstGeom>
          <a:ln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58D98C9-56FB-4B34-BAC4-7E0E1C755ED3}"/>
              </a:ext>
            </a:extLst>
          </p:cNvPr>
          <p:cNvSpPr/>
          <p:nvPr/>
        </p:nvSpPr>
        <p:spPr>
          <a:xfrm>
            <a:off x="899648" y="3163114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Conservative National News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7DBCE28-5504-4C70-8560-68F095E8B723}"/>
              </a:ext>
            </a:extLst>
          </p:cNvPr>
          <p:cNvSpPr/>
          <p:nvPr/>
        </p:nvSpPr>
        <p:spPr>
          <a:xfrm>
            <a:off x="4022406" y="987612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National Liberal </a:t>
            </a:r>
          </a:p>
          <a:p>
            <a:pPr algn="ctr"/>
            <a:r>
              <a:rPr lang="en-US" sz="1300" dirty="0">
                <a:solidFill>
                  <a:schemeClr val="tx1"/>
                </a:solidFill>
              </a:rPr>
              <a:t>Elites on Twitter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8CEC082D-E4ED-4CCB-BA30-3A7779A7B0D4}"/>
              </a:ext>
            </a:extLst>
          </p:cNvPr>
          <p:cNvSpPr/>
          <p:nvPr/>
        </p:nvSpPr>
        <p:spPr>
          <a:xfrm>
            <a:off x="7203762" y="983824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Local Liberal </a:t>
            </a:r>
            <a:br>
              <a:rPr lang="en-US" sz="1300" dirty="0">
                <a:solidFill>
                  <a:schemeClr val="tx1"/>
                </a:solidFill>
              </a:rPr>
            </a:br>
            <a:r>
              <a:rPr lang="en-US" sz="1300" dirty="0">
                <a:solidFill>
                  <a:schemeClr val="tx1"/>
                </a:solidFill>
              </a:rPr>
              <a:t>Actors on Twitter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CBC8C218-2E7C-4FCA-B810-F953CAB11159}"/>
              </a:ext>
            </a:extLst>
          </p:cNvPr>
          <p:cNvSpPr/>
          <p:nvPr/>
        </p:nvSpPr>
        <p:spPr>
          <a:xfrm>
            <a:off x="9602706" y="2162384"/>
            <a:ext cx="1828800" cy="914400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Google Search Volume</a:t>
            </a:r>
          </a:p>
        </p:txBody>
      </p: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DC8F9E83-54E7-4129-8783-6EA120575A9B}"/>
              </a:ext>
            </a:extLst>
          </p:cNvPr>
          <p:cNvCxnSpPr>
            <a:cxnSpLocks/>
          </p:cNvCxnSpPr>
          <p:nvPr/>
        </p:nvCxnSpPr>
        <p:spPr>
          <a:xfrm>
            <a:off x="2716176" y="1719333"/>
            <a:ext cx="4487586" cy="464950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5EFB2F50-07DB-4519-900E-691C3621E717}"/>
              </a:ext>
            </a:extLst>
          </p:cNvPr>
          <p:cNvCxnSpPr>
            <a:cxnSpLocks/>
          </p:cNvCxnSpPr>
          <p:nvPr/>
        </p:nvCxnSpPr>
        <p:spPr>
          <a:xfrm>
            <a:off x="2750983" y="4328169"/>
            <a:ext cx="4436573" cy="149820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27E750A4-B15C-4D01-909E-1C08FAE482FD}"/>
              </a:ext>
            </a:extLst>
          </p:cNvPr>
          <p:cNvCxnSpPr>
            <a:cxnSpLocks/>
          </p:cNvCxnSpPr>
          <p:nvPr/>
        </p:nvCxnSpPr>
        <p:spPr>
          <a:xfrm>
            <a:off x="2711345" y="2127349"/>
            <a:ext cx="4476211" cy="53659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FBCC5370-D3E3-4AC2-8A96-5B74028385B6}"/>
              </a:ext>
            </a:extLst>
          </p:cNvPr>
          <p:cNvCxnSpPr>
            <a:cxnSpLocks/>
          </p:cNvCxnSpPr>
          <p:nvPr/>
        </p:nvCxnSpPr>
        <p:spPr>
          <a:xfrm>
            <a:off x="2730653" y="2712416"/>
            <a:ext cx="1373450" cy="2128328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BE36655E-9B95-46ED-87DF-DE72F2F1D0AD}"/>
              </a:ext>
            </a:extLst>
          </p:cNvPr>
          <p:cNvCxnSpPr>
            <a:cxnSpLocks/>
          </p:cNvCxnSpPr>
          <p:nvPr/>
        </p:nvCxnSpPr>
        <p:spPr>
          <a:xfrm>
            <a:off x="902480" y="3765280"/>
            <a:ext cx="0" cy="541228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>
            <a:extLst>
              <a:ext uri="{FF2B5EF4-FFF2-40B4-BE49-F238E27FC236}">
                <a16:creationId xmlns:a16="http://schemas.microsoft.com/office/drawing/2014/main" id="{159BC551-A5E8-458C-A8E4-C3E46D52A914}"/>
              </a:ext>
            </a:extLst>
          </p:cNvPr>
          <p:cNvCxnSpPr>
            <a:cxnSpLocks/>
          </p:cNvCxnSpPr>
          <p:nvPr/>
        </p:nvCxnSpPr>
        <p:spPr>
          <a:xfrm flipV="1">
            <a:off x="2750983" y="1604063"/>
            <a:ext cx="4455194" cy="2702446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147B403B-907F-45E1-843A-2A705B85640A}"/>
              </a:ext>
            </a:extLst>
          </p:cNvPr>
          <p:cNvCxnSpPr>
            <a:cxnSpLocks/>
          </p:cNvCxnSpPr>
          <p:nvPr/>
        </p:nvCxnSpPr>
        <p:spPr>
          <a:xfrm flipV="1">
            <a:off x="2744154" y="3392231"/>
            <a:ext cx="4459608" cy="912336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Arc 74">
            <a:extLst>
              <a:ext uri="{FF2B5EF4-FFF2-40B4-BE49-F238E27FC236}">
                <a16:creationId xmlns:a16="http://schemas.microsoft.com/office/drawing/2014/main" id="{B1076CEC-92AE-4C2B-B94A-A0651683D909}"/>
              </a:ext>
            </a:extLst>
          </p:cNvPr>
          <p:cNvSpPr/>
          <p:nvPr/>
        </p:nvSpPr>
        <p:spPr>
          <a:xfrm rot="10800000">
            <a:off x="466521" y="2712415"/>
            <a:ext cx="864148" cy="1601672"/>
          </a:xfrm>
          <a:prstGeom prst="arc">
            <a:avLst>
              <a:gd name="adj1" fmla="val 16200000"/>
              <a:gd name="adj2" fmla="val 5375702"/>
            </a:avLst>
          </a:prstGeom>
          <a:ln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52" name="Straight Arrow Connector 51">
            <a:extLst>
              <a:ext uri="{FF2B5EF4-FFF2-40B4-BE49-F238E27FC236}">
                <a16:creationId xmlns:a16="http://schemas.microsoft.com/office/drawing/2014/main" id="{AEA90873-80F3-604E-8C1D-DC12569C7998}"/>
              </a:ext>
            </a:extLst>
          </p:cNvPr>
          <p:cNvCxnSpPr>
            <a:cxnSpLocks/>
          </p:cNvCxnSpPr>
          <p:nvPr/>
        </p:nvCxnSpPr>
        <p:spPr>
          <a:xfrm flipV="1">
            <a:off x="2744154" y="2779301"/>
            <a:ext cx="4450231" cy="1534788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Arrow Connector 106">
            <a:extLst>
              <a:ext uri="{FF2B5EF4-FFF2-40B4-BE49-F238E27FC236}">
                <a16:creationId xmlns:a16="http://schemas.microsoft.com/office/drawing/2014/main" id="{D8783A12-3FA0-2E45-85BB-4C812D09C901}"/>
              </a:ext>
            </a:extLst>
          </p:cNvPr>
          <p:cNvCxnSpPr>
            <a:cxnSpLocks/>
            <a:endCxn id="15" idx="1"/>
          </p:cNvCxnSpPr>
          <p:nvPr/>
        </p:nvCxnSpPr>
        <p:spPr>
          <a:xfrm flipV="1">
            <a:off x="2741739" y="4252417"/>
            <a:ext cx="6855016" cy="62612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Straight Arrow Connector 118">
            <a:extLst>
              <a:ext uri="{FF2B5EF4-FFF2-40B4-BE49-F238E27FC236}">
                <a16:creationId xmlns:a16="http://schemas.microsoft.com/office/drawing/2014/main" id="{3428D0C5-A780-C944-98D7-0753AC9C8542}"/>
              </a:ext>
            </a:extLst>
          </p:cNvPr>
          <p:cNvCxnSpPr>
            <a:cxnSpLocks/>
          </p:cNvCxnSpPr>
          <p:nvPr/>
        </p:nvCxnSpPr>
        <p:spPr>
          <a:xfrm>
            <a:off x="5860259" y="999183"/>
            <a:ext cx="1352556" cy="0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Straight Arrow Connector 130">
            <a:extLst>
              <a:ext uri="{FF2B5EF4-FFF2-40B4-BE49-F238E27FC236}">
                <a16:creationId xmlns:a16="http://schemas.microsoft.com/office/drawing/2014/main" id="{C225BB30-0A5D-5E49-B3DB-538C5C6DB14D}"/>
              </a:ext>
            </a:extLst>
          </p:cNvPr>
          <p:cNvCxnSpPr>
            <a:cxnSpLocks/>
          </p:cNvCxnSpPr>
          <p:nvPr/>
        </p:nvCxnSpPr>
        <p:spPr>
          <a:xfrm flipV="1">
            <a:off x="5877665" y="3975296"/>
            <a:ext cx="1323549" cy="865449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Arrow Connector 136">
            <a:extLst>
              <a:ext uri="{FF2B5EF4-FFF2-40B4-BE49-F238E27FC236}">
                <a16:creationId xmlns:a16="http://schemas.microsoft.com/office/drawing/2014/main" id="{FF4CA88D-8B96-5948-88A8-DEDFEF04CE2A}"/>
              </a:ext>
            </a:extLst>
          </p:cNvPr>
          <p:cNvCxnSpPr>
            <a:cxnSpLocks/>
          </p:cNvCxnSpPr>
          <p:nvPr/>
        </p:nvCxnSpPr>
        <p:spPr>
          <a:xfrm flipV="1">
            <a:off x="5879158" y="5064536"/>
            <a:ext cx="1308398" cy="376833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>
            <a:extLst>
              <a:ext uri="{FF2B5EF4-FFF2-40B4-BE49-F238E27FC236}">
                <a16:creationId xmlns:a16="http://schemas.microsoft.com/office/drawing/2014/main" id="{A9B6D59B-53CF-4185-A2E6-ABADB634DBE2}"/>
              </a:ext>
            </a:extLst>
          </p:cNvPr>
          <p:cNvSpPr/>
          <p:nvPr/>
        </p:nvSpPr>
        <p:spPr>
          <a:xfrm>
            <a:off x="896733" y="1120613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Liberal </a:t>
            </a:r>
          </a:p>
          <a:p>
            <a:pPr algn="ctr"/>
            <a:r>
              <a:rPr lang="en-US" sz="1500" dirty="0">
                <a:solidFill>
                  <a:schemeClr val="tx1"/>
                </a:solidFill>
              </a:rPr>
              <a:t>National News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214945AE-DD29-4579-AF88-24951FDFE47D}"/>
              </a:ext>
            </a:extLst>
          </p:cNvPr>
          <p:cNvSpPr/>
          <p:nvPr/>
        </p:nvSpPr>
        <p:spPr>
          <a:xfrm>
            <a:off x="899505" y="2110250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Moderate </a:t>
            </a:r>
          </a:p>
          <a:p>
            <a:pPr algn="ctr"/>
            <a:r>
              <a:rPr lang="en-US" sz="1500" dirty="0">
                <a:solidFill>
                  <a:schemeClr val="tx1"/>
                </a:solidFill>
              </a:rPr>
              <a:t>National News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DAF8F9D-0592-498D-BDD3-D7E071E4E78A}"/>
              </a:ext>
            </a:extLst>
          </p:cNvPr>
          <p:cNvSpPr/>
          <p:nvPr/>
        </p:nvSpPr>
        <p:spPr>
          <a:xfrm>
            <a:off x="912939" y="4306508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Conservative </a:t>
            </a:r>
          </a:p>
          <a:p>
            <a:pPr algn="ctr"/>
            <a:r>
              <a:rPr lang="en-US" sz="1500" dirty="0">
                <a:solidFill>
                  <a:schemeClr val="tx1"/>
                </a:solidFill>
              </a:rPr>
              <a:t>Talk Radio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5F40DCDD-E23D-4AD4-B436-1B35AA2D982A}"/>
              </a:ext>
            </a:extLst>
          </p:cNvPr>
          <p:cNvSpPr/>
          <p:nvPr/>
        </p:nvSpPr>
        <p:spPr>
          <a:xfrm>
            <a:off x="4108934" y="4839203"/>
            <a:ext cx="1770224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National Conservative Elites on Twitter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9711C33A-466F-44D5-8443-B9ED739AD7F8}"/>
              </a:ext>
            </a:extLst>
          </p:cNvPr>
          <p:cNvSpPr/>
          <p:nvPr/>
        </p:nvSpPr>
        <p:spPr>
          <a:xfrm>
            <a:off x="7187556" y="4471093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WI Local Newspapers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833934A-51BB-4D29-A5CB-9EF0FCDB4553}"/>
              </a:ext>
            </a:extLst>
          </p:cNvPr>
          <p:cNvSpPr/>
          <p:nvPr/>
        </p:nvSpPr>
        <p:spPr>
          <a:xfrm>
            <a:off x="7203762" y="3381016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Local Conservative </a:t>
            </a:r>
            <a:br>
              <a:rPr lang="en-US" sz="1300" dirty="0">
                <a:solidFill>
                  <a:schemeClr val="tx1"/>
                </a:solidFill>
              </a:rPr>
            </a:br>
            <a:r>
              <a:rPr lang="en-US" sz="1300" dirty="0">
                <a:solidFill>
                  <a:schemeClr val="tx1"/>
                </a:solidFill>
              </a:rPr>
              <a:t>Actors on Twitter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D575AEBF-0F7C-4918-BD75-0974E2550295}"/>
              </a:ext>
            </a:extLst>
          </p:cNvPr>
          <p:cNvSpPr/>
          <p:nvPr/>
        </p:nvSpPr>
        <p:spPr>
          <a:xfrm>
            <a:off x="7187556" y="2181008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Local Moderate </a:t>
            </a:r>
            <a:br>
              <a:rPr lang="en-US" sz="1300" dirty="0">
                <a:solidFill>
                  <a:schemeClr val="tx1"/>
                </a:solidFill>
              </a:rPr>
            </a:br>
            <a:r>
              <a:rPr lang="en-US" sz="1300" dirty="0">
                <a:solidFill>
                  <a:schemeClr val="tx1"/>
                </a:solidFill>
              </a:rPr>
              <a:t>Actors on Twitter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36A75692-29CF-4EEA-A281-4EF05C652A6C}"/>
              </a:ext>
            </a:extLst>
          </p:cNvPr>
          <p:cNvSpPr/>
          <p:nvPr/>
        </p:nvSpPr>
        <p:spPr>
          <a:xfrm>
            <a:off x="9596755" y="3795217"/>
            <a:ext cx="1828800" cy="914400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General Twitter Discourse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89FEF324-CAC2-4172-8702-A6FA2530EF8A}"/>
              </a:ext>
            </a:extLst>
          </p:cNvPr>
          <p:cNvSpPr txBox="1"/>
          <p:nvPr/>
        </p:nvSpPr>
        <p:spPr>
          <a:xfrm>
            <a:off x="182705" y="136551"/>
            <a:ext cx="44875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>
                    <a:lumMod val="75000"/>
                  </a:schemeClr>
                </a:solidFill>
              </a:rPr>
              <a:t>Immigration, Breakdown by Partisanship w/o Numbers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998C71FA-FE57-42CF-8B0B-C3FC5BC82B4C}"/>
              </a:ext>
            </a:extLst>
          </p:cNvPr>
          <p:cNvCxnSpPr>
            <a:cxnSpLocks/>
          </p:cNvCxnSpPr>
          <p:nvPr/>
        </p:nvCxnSpPr>
        <p:spPr>
          <a:xfrm>
            <a:off x="2716176" y="1711753"/>
            <a:ext cx="1387927" cy="3128991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885A0D22-5486-E445-97EB-E29B4FD9264D}"/>
              </a:ext>
            </a:extLst>
          </p:cNvPr>
          <p:cNvSpPr txBox="1"/>
          <p:nvPr/>
        </p:nvSpPr>
        <p:spPr>
          <a:xfrm>
            <a:off x="37393" y="5125998"/>
            <a:ext cx="6569764" cy="16925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/>
              <a:t>Line weights are proportional to number of </a:t>
            </a:r>
          </a:p>
          <a:p>
            <a:r>
              <a:rPr lang="en-US" sz="1400" b="1" dirty="0"/>
              <a:t>significant relationships between elements:</a:t>
            </a:r>
          </a:p>
          <a:p>
            <a:pPr>
              <a:lnSpc>
                <a:spcPct val="150000"/>
              </a:lnSpc>
            </a:pPr>
            <a:r>
              <a:rPr lang="en-US" sz="1300" dirty="0"/>
              <a:t>1 significant relationship = </a:t>
            </a:r>
          </a:p>
          <a:p>
            <a:pPr lvl="0">
              <a:lnSpc>
                <a:spcPct val="150000"/>
              </a:lnSpc>
              <a:defRPr/>
            </a:pPr>
            <a:r>
              <a:rPr lang="en-US" sz="1300" dirty="0"/>
              <a:t>2 significant relationships = </a:t>
            </a:r>
          </a:p>
          <a:p>
            <a:pPr lvl="0">
              <a:lnSpc>
                <a:spcPct val="150000"/>
              </a:lnSpc>
              <a:defRPr/>
            </a:pPr>
            <a:r>
              <a:rPr lang="en-US" sz="1300" dirty="0"/>
              <a:t>3 significant relationships =</a:t>
            </a:r>
          </a:p>
          <a:p>
            <a:pPr lvl="0">
              <a:lnSpc>
                <a:spcPct val="150000"/>
              </a:lnSpc>
              <a:defRPr/>
            </a:pPr>
            <a:r>
              <a:rPr lang="en-US" sz="1300" dirty="0"/>
              <a:t>Full lists of significant relationships  between elements can be found in Appendices 5 and 6</a:t>
            </a:r>
          </a:p>
        </p:txBody>
      </p: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FF4CA88D-8B96-5948-88A8-DEDFEF04CE2A}"/>
              </a:ext>
            </a:extLst>
          </p:cNvPr>
          <p:cNvCxnSpPr>
            <a:cxnSpLocks/>
          </p:cNvCxnSpPr>
          <p:nvPr/>
        </p:nvCxnSpPr>
        <p:spPr>
          <a:xfrm flipV="1">
            <a:off x="2157896" y="5721710"/>
            <a:ext cx="328602" cy="121972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C225BB30-0A5D-5E49-B3DB-538C5C6DB14D}"/>
              </a:ext>
            </a:extLst>
          </p:cNvPr>
          <p:cNvCxnSpPr>
            <a:cxnSpLocks/>
          </p:cNvCxnSpPr>
          <p:nvPr/>
        </p:nvCxnSpPr>
        <p:spPr>
          <a:xfrm flipV="1">
            <a:off x="2154385" y="6335953"/>
            <a:ext cx="328153" cy="117490"/>
          </a:xfrm>
          <a:prstGeom prst="straightConnector1">
            <a:avLst/>
          </a:prstGeom>
          <a:ln w="317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C225BB30-0A5D-5E49-B3DB-538C5C6DB14D}"/>
              </a:ext>
            </a:extLst>
          </p:cNvPr>
          <p:cNvCxnSpPr>
            <a:cxnSpLocks/>
          </p:cNvCxnSpPr>
          <p:nvPr/>
        </p:nvCxnSpPr>
        <p:spPr>
          <a:xfrm flipV="1">
            <a:off x="2154385" y="6015156"/>
            <a:ext cx="328153" cy="117490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159904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31A828-579F-D244-87BF-35D9BBFC5B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4330700" cy="509518"/>
          </a:xfrm>
        </p:spPr>
        <p:txBody>
          <a:bodyPr>
            <a:normAutofit/>
          </a:bodyPr>
          <a:lstStyle/>
          <a:p>
            <a:r>
              <a:rPr lang="en-US" sz="2400" dirty="0"/>
              <a:t>Discourse Relationships (Cont.)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1F105E8-1AEB-024C-A621-C2D93A7B3E63}"/>
              </a:ext>
            </a:extLst>
          </p:cNvPr>
          <p:cNvSpPr txBox="1"/>
          <p:nvPr/>
        </p:nvSpPr>
        <p:spPr>
          <a:xfrm>
            <a:off x="622853" y="874644"/>
            <a:ext cx="5492273" cy="53860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solidFill>
                  <a:sysClr val="windowText" lastClr="000000"/>
                </a:solidFill>
              </a:rPr>
              <a:t>[8]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Liberal 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evn</a:t>
            </a:r>
            <a:r>
              <a:rPr lang="en-US" sz="1200" dirty="0">
                <a:solidFill>
                  <a:sysClr val="windowText" lastClr="000000"/>
                </a:solidFill>
              </a:rPr>
              <a:t>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evn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Liberal (anti econ</a:t>
            </a:r>
            <a:r>
              <a:rPr lang="en-US" sz="1200" dirty="0">
                <a:solidFill>
                  <a:sysClr val="windowText" lastClr="000000"/>
                </a:solidFill>
              </a:rPr>
              <a:t>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Discourse(pro econ)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(anti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econ)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. </a:t>
            </a:r>
            <a:r>
              <a:rPr lang="en-US" sz="1200" dirty="0">
                <a:solidFill>
                  <a:sysClr val="windowText" lastClr="000000"/>
                </a:solidFill>
              </a:rPr>
              <a:t>(anti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econ)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. </a:t>
            </a:r>
            <a:r>
              <a:rPr lang="en-US" sz="1200" dirty="0">
                <a:solidFill>
                  <a:sysClr val="windowText" lastClr="000000"/>
                </a:solidFill>
              </a:rPr>
              <a:t>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[9] Talk Radio, Conservative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Liberal(anti env)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Liberal(pro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Liberal(pro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env)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(pro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Liberal(pro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Moderate(</a:t>
            </a:r>
            <a:r>
              <a:rPr lang="en-US" sz="1200" dirty="0">
                <a:solidFill>
                  <a:sysClr val="windowText" lastClr="000000"/>
                </a:solidFill>
              </a:rPr>
              <a:t>pro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Moderate(</a:t>
            </a:r>
            <a:r>
              <a:rPr lang="en-US" sz="1200" dirty="0">
                <a:solidFill>
                  <a:sysClr val="windowText" lastClr="000000"/>
                </a:solidFill>
              </a:rPr>
              <a:t>pro econ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env)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Moderate(</a:t>
            </a:r>
            <a:r>
              <a:rPr lang="en-US" sz="1200" dirty="0">
                <a:solidFill>
                  <a:sysClr val="windowText" lastClr="000000"/>
                </a:solidFill>
              </a:rPr>
              <a:t>pro econ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(pro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Moderate(</a:t>
            </a:r>
            <a:r>
              <a:rPr lang="en-US" sz="1200" dirty="0">
                <a:solidFill>
                  <a:sysClr val="windowText" lastClr="000000"/>
                </a:solidFill>
              </a:rPr>
              <a:t>pro econ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[10] Talk Radio, Conservative (anti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Nat'l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Elites,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. (</a:t>
            </a:r>
            <a:r>
              <a:rPr lang="en-US" sz="1200" dirty="0">
                <a:solidFill>
                  <a:sysClr val="windowText" lastClr="000000"/>
                </a:solidFill>
              </a:rPr>
              <a:t>pro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 WI-</a:t>
            </a:r>
            <a:r>
              <a:rPr lang="en-US" sz="1200" dirty="0" err="1">
                <a:solidFill>
                  <a:sysClr val="windowText" lastClr="000000"/>
                </a:solidFill>
              </a:rPr>
              <a:t>Nat'l</a:t>
            </a:r>
            <a:r>
              <a:rPr lang="en-US" sz="1200" dirty="0">
                <a:solidFill>
                  <a:sysClr val="windowText" lastClr="000000"/>
                </a:solidFill>
              </a:rPr>
              <a:t> Twitter Elites, </a:t>
            </a:r>
            <a:r>
              <a:rPr lang="en-US" sz="1200" dirty="0" err="1">
                <a:solidFill>
                  <a:sysClr val="windowText" lastClr="000000"/>
                </a:solidFill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</a:rPr>
              <a:t>.(pro econ)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env) -- WI-</a:t>
            </a:r>
            <a:r>
              <a:rPr lang="en-US" sz="1200" dirty="0" err="1">
                <a:solidFill>
                  <a:sysClr val="windowText" lastClr="000000"/>
                </a:solidFill>
              </a:rPr>
              <a:t>Nat'l</a:t>
            </a:r>
            <a:r>
              <a:rPr lang="en-US" sz="1200" dirty="0">
                <a:solidFill>
                  <a:sysClr val="windowText" lastClr="000000"/>
                </a:solidFill>
              </a:rPr>
              <a:t> Twitter Elites, </a:t>
            </a:r>
            <a:r>
              <a:rPr lang="en-US" sz="1200" dirty="0" err="1">
                <a:solidFill>
                  <a:sysClr val="windowText" lastClr="000000"/>
                </a:solidFill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</a:rPr>
              <a:t>.(pro econ)</a:t>
            </a:r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(pro econ) -- WI-</a:t>
            </a:r>
            <a:r>
              <a:rPr lang="en-US" sz="1200" dirty="0" err="1">
                <a:solidFill>
                  <a:sysClr val="windowText" lastClr="000000"/>
                </a:solidFill>
              </a:rPr>
              <a:t>Nat'l</a:t>
            </a:r>
            <a:r>
              <a:rPr lang="en-US" sz="1200" dirty="0">
                <a:solidFill>
                  <a:sysClr val="windowText" lastClr="000000"/>
                </a:solidFill>
              </a:rPr>
              <a:t> Twitter Elites, </a:t>
            </a:r>
            <a:r>
              <a:rPr lang="en-US" sz="1200" dirty="0" err="1">
                <a:solidFill>
                  <a:sysClr val="windowText" lastClr="000000"/>
                </a:solidFill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</a:rPr>
              <a:t>.(pro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econ) -- WI-</a:t>
            </a:r>
            <a:r>
              <a:rPr lang="en-US" sz="1200" dirty="0" err="1">
                <a:solidFill>
                  <a:sysClr val="windowText" lastClr="000000"/>
                </a:solidFill>
              </a:rPr>
              <a:t>Nat'l</a:t>
            </a:r>
            <a:r>
              <a:rPr lang="en-US" sz="1200" dirty="0">
                <a:solidFill>
                  <a:sysClr val="windowText" lastClr="000000"/>
                </a:solidFill>
              </a:rPr>
              <a:t> Twitter Elites, </a:t>
            </a:r>
            <a:r>
              <a:rPr lang="en-US" sz="1200" dirty="0" err="1">
                <a:solidFill>
                  <a:sysClr val="windowText" lastClr="000000"/>
                </a:solidFill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</a:rPr>
              <a:t>.(anti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 WI-</a:t>
            </a:r>
            <a:r>
              <a:rPr lang="en-US" sz="1200" dirty="0" err="1">
                <a:solidFill>
                  <a:sysClr val="windowText" lastClr="000000"/>
                </a:solidFill>
              </a:rPr>
              <a:t>Nat'l</a:t>
            </a:r>
            <a:r>
              <a:rPr lang="en-US" sz="1200" dirty="0">
                <a:solidFill>
                  <a:sysClr val="windowText" lastClr="000000"/>
                </a:solidFill>
              </a:rPr>
              <a:t> Twitter Elites, </a:t>
            </a:r>
            <a:r>
              <a:rPr lang="en-US" sz="1200" dirty="0" err="1">
                <a:solidFill>
                  <a:sysClr val="windowText" lastClr="000000"/>
                </a:solidFill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</a:rPr>
              <a:t>.(anti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env) -- WI-</a:t>
            </a:r>
            <a:r>
              <a:rPr lang="en-US" sz="1200" dirty="0" err="1">
                <a:solidFill>
                  <a:sysClr val="windowText" lastClr="000000"/>
                </a:solidFill>
              </a:rPr>
              <a:t>Nat'l</a:t>
            </a:r>
            <a:r>
              <a:rPr lang="en-US" sz="1200" dirty="0">
                <a:solidFill>
                  <a:sysClr val="windowText" lastClr="000000"/>
                </a:solidFill>
              </a:rPr>
              <a:t> Twitter Elites, </a:t>
            </a:r>
            <a:r>
              <a:rPr lang="en-US" sz="1200" dirty="0" err="1">
                <a:solidFill>
                  <a:sysClr val="windowText" lastClr="000000"/>
                </a:solidFill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</a:rPr>
              <a:t>.(anti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(pro econ) -- WI-</a:t>
            </a:r>
            <a:r>
              <a:rPr lang="en-US" sz="1200" dirty="0" err="1">
                <a:solidFill>
                  <a:sysClr val="windowText" lastClr="000000"/>
                </a:solidFill>
              </a:rPr>
              <a:t>Nat'l</a:t>
            </a:r>
            <a:r>
              <a:rPr lang="en-US" sz="1200" dirty="0">
                <a:solidFill>
                  <a:sysClr val="windowText" lastClr="000000"/>
                </a:solidFill>
              </a:rPr>
              <a:t> Twitter Elites, </a:t>
            </a:r>
            <a:r>
              <a:rPr lang="en-US" sz="1200" dirty="0" err="1">
                <a:solidFill>
                  <a:sysClr val="windowText" lastClr="000000"/>
                </a:solidFill>
              </a:rPr>
              <a:t>Conserv</a:t>
            </a:r>
            <a:r>
              <a:rPr lang="en-US" sz="1200" dirty="0">
                <a:solidFill>
                  <a:sysClr val="windowText" lastClr="000000"/>
                </a:solidFill>
              </a:rPr>
              <a:t>.(anti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</a:t>
            </a: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600" dirty="0">
              <a:solidFill>
                <a:sysClr val="windowText" lastClr="000000"/>
              </a:solidFill>
            </a:endParaRPr>
          </a:p>
          <a:p>
            <a:endParaRPr lang="en-US" sz="1600" dirty="0">
              <a:solidFill>
                <a:sysClr val="windowText" lastClr="000000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B4A8307-2E3F-B64A-9169-64A575371ACB}"/>
              </a:ext>
            </a:extLst>
          </p:cNvPr>
          <p:cNvSpPr txBox="1"/>
          <p:nvPr/>
        </p:nvSpPr>
        <p:spPr>
          <a:xfrm>
            <a:off x="6172386" y="874644"/>
            <a:ext cx="5821787" cy="49859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ysClr val="windowText" lastClr="000000"/>
                </a:solidFill>
              </a:rPr>
              <a:t>[11] Talk Radio, Conservative (anti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env)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(pro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env)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(pro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[12] Talk Radio, Conservative (anti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Twitter Discourse(anti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Twitter Discourse(anti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(anti env)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Twitter Discourse(anti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Talk Radio, Conservative (pro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Twitter Discourse(anti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[13] WI Newspapers (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anti econ</a:t>
            </a:r>
            <a:r>
              <a:rPr lang="en-US" sz="1200" dirty="0">
                <a:solidFill>
                  <a:sysClr val="windowText" lastClr="000000"/>
                </a:solidFill>
              </a:rPr>
              <a:t>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Google Search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WI Newspapers (anti env)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Google Search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[14] WI Newspapers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Twitter Discourse(anti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 </a:t>
            </a:r>
            <a:br>
              <a:rPr lang="en-US" sz="1200" dirty="0">
                <a:solidFill>
                  <a:sysClr val="windowText" lastClr="000000"/>
                </a:solidFill>
              </a:rPr>
            </a:br>
            <a:endParaRPr lang="en-US" sz="1200" dirty="0">
              <a:solidFill>
                <a:sysClr val="windowText" lastClr="000000"/>
              </a:solidFill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78332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TextBox 17">
            <a:extLst>
              <a:ext uri="{FF2B5EF4-FFF2-40B4-BE49-F238E27FC236}">
                <a16:creationId xmlns:a16="http://schemas.microsoft.com/office/drawing/2014/main" id="{4F6A0C81-F746-4C55-9720-1154E2B43B14}"/>
              </a:ext>
            </a:extLst>
          </p:cNvPr>
          <p:cNvSpPr txBox="1"/>
          <p:nvPr/>
        </p:nvSpPr>
        <p:spPr>
          <a:xfrm>
            <a:off x="182705" y="136551"/>
            <a:ext cx="29831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>
                    <a:lumMod val="75000"/>
                  </a:schemeClr>
                </a:solidFill>
              </a:rPr>
              <a:t>Immigration, Breakdown by Discourse</a:t>
            </a:r>
          </a:p>
        </p:txBody>
      </p:sp>
      <p:grpSp>
        <p:nvGrpSpPr>
          <p:cNvPr id="80" name="Group 79">
            <a:extLst>
              <a:ext uri="{FF2B5EF4-FFF2-40B4-BE49-F238E27FC236}">
                <a16:creationId xmlns:a16="http://schemas.microsoft.com/office/drawing/2014/main" id="{93D7767E-B52E-420B-BEBD-70049A11D849}"/>
              </a:ext>
            </a:extLst>
          </p:cNvPr>
          <p:cNvGrpSpPr/>
          <p:nvPr/>
        </p:nvGrpSpPr>
        <p:grpSpPr>
          <a:xfrm>
            <a:off x="646584" y="962454"/>
            <a:ext cx="9226286" cy="4881755"/>
            <a:chOff x="443989" y="682254"/>
            <a:chExt cx="6213816" cy="3327459"/>
          </a:xfrm>
        </p:grpSpPr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BF8D1D6C-326B-3E4A-88A4-701BACF80DBC}"/>
                </a:ext>
              </a:extLst>
            </p:cNvPr>
            <p:cNvCxnSpPr>
              <a:cxnSpLocks/>
              <a:stCxn id="4" idx="3"/>
              <a:endCxn id="5" idx="2"/>
            </p:cNvCxnSpPr>
            <p:nvPr/>
          </p:nvCxnSpPr>
          <p:spPr>
            <a:xfrm flipV="1">
              <a:off x="3422495" y="1625540"/>
              <a:ext cx="746821" cy="648789"/>
            </a:xfrm>
            <a:prstGeom prst="line">
              <a:avLst/>
            </a:prstGeom>
            <a:ln w="38100">
              <a:solidFill>
                <a:schemeClr val="tx1"/>
              </a:solidFill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F9B66510-B368-604F-A964-2DCEF3BB0866}"/>
                </a:ext>
              </a:extLst>
            </p:cNvPr>
            <p:cNvSpPr/>
            <p:nvPr/>
          </p:nvSpPr>
          <p:spPr>
            <a:xfrm>
              <a:off x="3422862" y="682254"/>
              <a:ext cx="1492908" cy="943286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Local Actors </a:t>
              </a:r>
            </a:p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on Twitter</a:t>
              </a:r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9AF9E470-3C38-AA47-8B58-2B78E2780191}"/>
                </a:ext>
              </a:extLst>
            </p:cNvPr>
            <p:cNvSpPr/>
            <p:nvPr/>
          </p:nvSpPr>
          <p:spPr>
            <a:xfrm>
              <a:off x="443989" y="3070224"/>
              <a:ext cx="1492907" cy="939489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Conservative Talk Radio</a:t>
              </a:r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B343400E-36EF-0443-A86B-7CAC6AF8B6C8}"/>
                </a:ext>
              </a:extLst>
            </p:cNvPr>
            <p:cNvSpPr/>
            <p:nvPr/>
          </p:nvSpPr>
          <p:spPr>
            <a:xfrm>
              <a:off x="3422494" y="3070223"/>
              <a:ext cx="1493276" cy="939489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WI Local Newspaper</a:t>
              </a:r>
            </a:p>
          </p:txBody>
        </p:sp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EED892D0-6D44-774D-8382-19B40CF787CF}"/>
                </a:ext>
              </a:extLst>
            </p:cNvPr>
            <p:cNvSpPr/>
            <p:nvPr/>
          </p:nvSpPr>
          <p:spPr>
            <a:xfrm>
              <a:off x="5268720" y="1461557"/>
              <a:ext cx="1389085" cy="753241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Google Search</a:t>
              </a:r>
            </a:p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Volume</a:t>
              </a: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468BDC9E-6427-304C-A377-24F6E50864BE}"/>
                </a:ext>
              </a:extLst>
            </p:cNvPr>
            <p:cNvSpPr/>
            <p:nvPr/>
          </p:nvSpPr>
          <p:spPr>
            <a:xfrm>
              <a:off x="5268720" y="2675759"/>
              <a:ext cx="1389085" cy="753241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General Twitter Discourse</a:t>
              </a:r>
            </a:p>
          </p:txBody>
        </p: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E6285F5C-E2C6-8640-9443-16154220A9BD}"/>
                </a:ext>
              </a:extLst>
            </p:cNvPr>
            <p:cNvCxnSpPr>
              <a:cxnSpLocks/>
              <a:stCxn id="3" idx="3"/>
              <a:endCxn id="5" idx="1"/>
            </p:cNvCxnSpPr>
            <p:nvPr/>
          </p:nvCxnSpPr>
          <p:spPr>
            <a:xfrm>
              <a:off x="1936897" y="1153897"/>
              <a:ext cx="1485965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2BE46C08-839E-4C40-9BD0-FDC0DE5661A5}"/>
                </a:ext>
              </a:extLst>
            </p:cNvPr>
            <p:cNvCxnSpPr>
              <a:cxnSpLocks/>
              <a:stCxn id="3" idx="2"/>
              <a:endCxn id="4" idx="1"/>
            </p:cNvCxnSpPr>
            <p:nvPr/>
          </p:nvCxnSpPr>
          <p:spPr>
            <a:xfrm>
              <a:off x="1190443" y="1625540"/>
              <a:ext cx="738776" cy="648789"/>
            </a:xfrm>
            <a:prstGeom prst="line">
              <a:avLst/>
            </a:prstGeom>
            <a:ln w="38100">
              <a:solidFill>
                <a:schemeClr val="tx1"/>
              </a:solidFill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F2EB270F-EEB9-6240-B314-5F0A7FEB1A29}"/>
                </a:ext>
              </a:extLst>
            </p:cNvPr>
            <p:cNvSpPr txBox="1"/>
            <p:nvPr/>
          </p:nvSpPr>
          <p:spPr>
            <a:xfrm>
              <a:off x="1363953" y="1887034"/>
              <a:ext cx="328433" cy="276999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1</a:t>
              </a:r>
            </a:p>
          </p:txBody>
        </p:sp>
        <p:cxnSp>
          <p:nvCxnSpPr>
            <p:cNvPr id="17" name="Straight Connector 16">
              <a:extLst>
                <a:ext uri="{FF2B5EF4-FFF2-40B4-BE49-F238E27FC236}">
                  <a16:creationId xmlns:a16="http://schemas.microsoft.com/office/drawing/2014/main" id="{4B285F1E-0337-194C-866B-F048A23C66D0}"/>
                </a:ext>
              </a:extLst>
            </p:cNvPr>
            <p:cNvCxnSpPr>
              <a:cxnSpLocks/>
              <a:stCxn id="7" idx="1"/>
              <a:endCxn id="6" idx="3"/>
            </p:cNvCxnSpPr>
            <p:nvPr/>
          </p:nvCxnSpPr>
          <p:spPr>
            <a:xfrm flipH="1">
              <a:off x="1936896" y="3539968"/>
              <a:ext cx="1485598" cy="1"/>
            </a:xfrm>
            <a:prstGeom prst="line">
              <a:avLst/>
            </a:prstGeom>
            <a:ln w="38100">
              <a:solidFill>
                <a:schemeClr val="tx1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17B4AACB-66FE-E144-8FFA-555BBA204924}"/>
                </a:ext>
              </a:extLst>
            </p:cNvPr>
            <p:cNvSpPr txBox="1"/>
            <p:nvPr/>
          </p:nvSpPr>
          <p:spPr>
            <a:xfrm>
              <a:off x="2567219" y="907514"/>
              <a:ext cx="25804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2</a:t>
              </a:r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7EEAA850-49F0-FE48-AE1E-8651CE64A12C}"/>
                </a:ext>
              </a:extLst>
            </p:cNvPr>
            <p:cNvSpPr txBox="1"/>
            <p:nvPr/>
          </p:nvSpPr>
          <p:spPr>
            <a:xfrm>
              <a:off x="3740249" y="1884987"/>
              <a:ext cx="25804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3</a:t>
              </a:r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7B2EFF03-2F07-7D46-ACEE-C9AE92371D31}"/>
                </a:ext>
              </a:extLst>
            </p:cNvPr>
            <p:cNvSpPr txBox="1"/>
            <p:nvPr/>
          </p:nvSpPr>
          <p:spPr>
            <a:xfrm>
              <a:off x="2567219" y="3290501"/>
              <a:ext cx="255618" cy="276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4</a:t>
              </a:r>
            </a:p>
          </p:txBody>
        </p:sp>
        <p:sp>
          <p:nvSpPr>
            <p:cNvPr id="3" name="Rectangle 2">
              <a:extLst>
                <a:ext uri="{FF2B5EF4-FFF2-40B4-BE49-F238E27FC236}">
                  <a16:creationId xmlns:a16="http://schemas.microsoft.com/office/drawing/2014/main" id="{F171ABC7-29A4-264B-813F-C7AFC08CF059}"/>
                </a:ext>
              </a:extLst>
            </p:cNvPr>
            <p:cNvSpPr/>
            <p:nvPr/>
          </p:nvSpPr>
          <p:spPr>
            <a:xfrm>
              <a:off x="443989" y="682254"/>
              <a:ext cx="1492908" cy="943286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National News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99DB28A5-43EC-ED4E-BF96-A21C52EF2E6B}"/>
                </a:ext>
              </a:extLst>
            </p:cNvPr>
            <p:cNvSpPr/>
            <p:nvPr/>
          </p:nvSpPr>
          <p:spPr>
            <a:xfrm>
              <a:off x="1929219" y="1804584"/>
              <a:ext cx="1493276" cy="939489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National Elites on Twitter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613472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31A828-579F-D244-87BF-35D9BBFC5B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3336235" cy="509518"/>
          </a:xfrm>
        </p:spPr>
        <p:txBody>
          <a:bodyPr>
            <a:normAutofit/>
          </a:bodyPr>
          <a:lstStyle/>
          <a:p>
            <a:r>
              <a:rPr lang="en-US" sz="2400" dirty="0"/>
              <a:t>Discourse Relationships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1F105E8-1AEB-024C-A621-C2D93A7B3E63}"/>
              </a:ext>
            </a:extLst>
          </p:cNvPr>
          <p:cNvSpPr txBox="1"/>
          <p:nvPr/>
        </p:nvSpPr>
        <p:spPr>
          <a:xfrm>
            <a:off x="649357" y="1086678"/>
            <a:ext cx="11336630" cy="31393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28600" indent="-228600">
              <a:buFont typeface="+mj-lt"/>
              <a:buAutoNum type="arabicPeriod"/>
            </a:pPr>
            <a:r>
              <a:rPr lang="en-US" dirty="0">
                <a:solidFill>
                  <a:sysClr val="windowText" lastClr="000000"/>
                </a:solidFill>
              </a:rPr>
              <a:t>National News, Liberal (Immigration Requires Rules)—WI-Nat'l Twitter Elites, Conserv. (Humanitarian)</a:t>
            </a:r>
            <a:br>
              <a:rPr lang="en-US" dirty="0">
                <a:solidFill>
                  <a:sysClr val="windowText" lastClr="000000"/>
                </a:solidFill>
              </a:rPr>
            </a:br>
            <a:r>
              <a:rPr lang="en-US" dirty="0">
                <a:solidFill>
                  <a:sysClr val="windowText" lastClr="000000"/>
                </a:solidFill>
              </a:rPr>
              <a:t>National News, Moderate (Immigration Requires Rules)—WI-Nat'l Twitter Elites, Conserv. (Humanitarian)</a:t>
            </a:r>
          </a:p>
          <a:p>
            <a:pPr marL="228600" indent="-228600">
              <a:buFont typeface="+mj-lt"/>
              <a:buAutoNum type="arabicPeriod"/>
            </a:pPr>
            <a:r>
              <a:rPr lang="en-US" dirty="0">
                <a:solidFill>
                  <a:sysClr val="windowText" lastClr="000000"/>
                </a:solidFill>
              </a:rPr>
              <a:t>National News, Liberal (Humanitarian)—WI-Local Twitter Actors, Moderate (Immigration Requires Rules)</a:t>
            </a:r>
            <a:br>
              <a:rPr lang="en-US" dirty="0">
                <a:solidFill>
                  <a:sysClr val="windowText" lastClr="000000"/>
                </a:solidFill>
              </a:rPr>
            </a:br>
            <a:r>
              <a:rPr lang="en-US" dirty="0">
                <a:solidFill>
                  <a:sysClr val="windowText" lastClr="000000"/>
                </a:solidFill>
              </a:rPr>
              <a:t>National News, Moderate (Humanitarian)—WI-Local Twitter Actors, Moderate (Immigration Requires Rules)</a:t>
            </a:r>
          </a:p>
          <a:p>
            <a:pPr marL="228600" indent="-228600">
              <a:buFont typeface="+mj-lt"/>
              <a:buAutoNum type="arabicPeriod"/>
            </a:pPr>
            <a:r>
              <a:rPr lang="en-US" dirty="0">
                <a:solidFill>
                  <a:sysClr val="windowText" lastClr="000000"/>
                </a:solidFill>
              </a:rPr>
              <a:t>WI-Nat'l Twitter Elite, Liberal(National Security)—WI-Local Twitter Actors, Liberal (National Security) </a:t>
            </a:r>
            <a:br>
              <a:rPr lang="en-US" dirty="0">
                <a:solidFill>
                  <a:sysClr val="windowText" lastClr="000000"/>
                </a:solidFill>
              </a:rPr>
            </a:br>
            <a:r>
              <a:rPr lang="en-US" dirty="0">
                <a:solidFill>
                  <a:sysClr val="windowText" lastClr="000000"/>
                </a:solidFill>
              </a:rPr>
              <a:t>WI-Nat'l Twitter Elite, Liberal (Humanitarian)—WI-Local Twitter Actors, Liberal (Humanitarian) </a:t>
            </a:r>
            <a:br>
              <a:rPr lang="en-US" dirty="0">
                <a:solidFill>
                  <a:sysClr val="windowText" lastClr="000000"/>
                </a:solidFill>
              </a:rPr>
            </a:br>
            <a:r>
              <a:rPr lang="en-US" dirty="0">
                <a:solidFill>
                  <a:sysClr val="windowText" lastClr="000000"/>
                </a:solidFill>
              </a:rPr>
              <a:t>WI-Nat'l Twitter Elites, Conserv. (National Security)—WI-Local Twitter Actors, Conserv. (National Security)</a:t>
            </a:r>
            <a:br>
              <a:rPr lang="en-US" dirty="0">
                <a:solidFill>
                  <a:sysClr val="windowText" lastClr="000000"/>
                </a:solidFill>
              </a:rPr>
            </a:br>
            <a:r>
              <a:rPr lang="en-US" dirty="0">
                <a:solidFill>
                  <a:sysClr val="windowText" lastClr="000000"/>
                </a:solidFill>
              </a:rPr>
              <a:t>WI-Nat'l Twitter Elites, (Immigration Requires Rules)—WI-Local Twitter Actors, Conserv. (Immigration Requires Rules)</a:t>
            </a:r>
          </a:p>
          <a:p>
            <a:pPr marL="228600" indent="-228600">
              <a:buFont typeface="+mj-lt"/>
              <a:buAutoNum type="arabicPeriod"/>
            </a:pPr>
            <a:r>
              <a:rPr lang="en-US" dirty="0">
                <a:solidFill>
                  <a:sysClr val="windowText" lastClr="000000"/>
                </a:solidFill>
              </a:rPr>
              <a:t>Talk Radio, Conservative (Humanitarian)—WI Newspapers (Humanitarian)</a:t>
            </a:r>
            <a:br>
              <a:rPr lang="en-US" dirty="0">
                <a:solidFill>
                  <a:sysClr val="windowText" lastClr="000000"/>
                </a:solidFill>
              </a:rPr>
            </a:br>
            <a:r>
              <a:rPr lang="en-US" dirty="0">
                <a:solidFill>
                  <a:sysClr val="windowText" lastClr="000000"/>
                </a:solidFill>
              </a:rPr>
              <a:t>Talk Radio, Conservative (Humanitarian)—WI Newspapers (National Security)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06480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5" name="Straight Arrow Connector 64">
            <a:extLst>
              <a:ext uri="{FF2B5EF4-FFF2-40B4-BE49-F238E27FC236}">
                <a16:creationId xmlns:a16="http://schemas.microsoft.com/office/drawing/2014/main" id="{70386A8E-D56A-C142-B4DC-112F7BAB3CA2}"/>
              </a:ext>
            </a:extLst>
          </p:cNvPr>
          <p:cNvCxnSpPr>
            <a:cxnSpLocks/>
          </p:cNvCxnSpPr>
          <p:nvPr/>
        </p:nvCxnSpPr>
        <p:spPr>
          <a:xfrm>
            <a:off x="2725533" y="1717276"/>
            <a:ext cx="8195896" cy="2075430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145" name="Arc 144">
            <a:extLst>
              <a:ext uri="{FF2B5EF4-FFF2-40B4-BE49-F238E27FC236}">
                <a16:creationId xmlns:a16="http://schemas.microsoft.com/office/drawing/2014/main" id="{06CDB5BB-4147-164A-96DC-E357608DA2F2}"/>
              </a:ext>
            </a:extLst>
          </p:cNvPr>
          <p:cNvSpPr/>
          <p:nvPr/>
        </p:nvSpPr>
        <p:spPr>
          <a:xfrm rot="4884779">
            <a:off x="6444316" y="3057013"/>
            <a:ext cx="2555508" cy="3827628"/>
          </a:xfrm>
          <a:prstGeom prst="arc">
            <a:avLst>
              <a:gd name="adj1" fmla="val 16185303"/>
              <a:gd name="adj2" fmla="val 5080078"/>
            </a:avLst>
          </a:prstGeom>
          <a:ln w="317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DC8F9E83-54E7-4129-8783-6EA120575A9B}"/>
              </a:ext>
            </a:extLst>
          </p:cNvPr>
          <p:cNvCxnSpPr>
            <a:cxnSpLocks/>
          </p:cNvCxnSpPr>
          <p:nvPr/>
        </p:nvCxnSpPr>
        <p:spPr>
          <a:xfrm flipV="1">
            <a:off x="2733178" y="977836"/>
            <a:ext cx="1296873" cy="159522"/>
          </a:xfrm>
          <a:prstGeom prst="straightConnector1">
            <a:avLst/>
          </a:prstGeom>
          <a:ln w="19050">
            <a:headEnd type="none"/>
            <a:tailEnd type="non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27E750A4-B15C-4D01-909E-1C08FAE482FD}"/>
              </a:ext>
            </a:extLst>
          </p:cNvPr>
          <p:cNvCxnSpPr>
            <a:cxnSpLocks/>
          </p:cNvCxnSpPr>
          <p:nvPr/>
        </p:nvCxnSpPr>
        <p:spPr>
          <a:xfrm flipV="1">
            <a:off x="2735204" y="1585987"/>
            <a:ext cx="4468558" cy="535060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63" name="Straight Arrow Connector 62">
            <a:extLst>
              <a:ext uri="{FF2B5EF4-FFF2-40B4-BE49-F238E27FC236}">
                <a16:creationId xmlns:a16="http://schemas.microsoft.com/office/drawing/2014/main" id="{159BC551-A5E8-458C-A8E4-C3E46D52A914}"/>
              </a:ext>
            </a:extLst>
          </p:cNvPr>
          <p:cNvCxnSpPr>
            <a:cxnSpLocks/>
          </p:cNvCxnSpPr>
          <p:nvPr/>
        </p:nvCxnSpPr>
        <p:spPr>
          <a:xfrm>
            <a:off x="2768352" y="4919293"/>
            <a:ext cx="1334434" cy="530074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96" name="Straight Arrow Connector 95">
            <a:extLst>
              <a:ext uri="{FF2B5EF4-FFF2-40B4-BE49-F238E27FC236}">
                <a16:creationId xmlns:a16="http://schemas.microsoft.com/office/drawing/2014/main" id="{8334F684-7677-744A-8334-EA4023D89DDA}"/>
              </a:ext>
            </a:extLst>
          </p:cNvPr>
          <p:cNvCxnSpPr>
            <a:cxnSpLocks/>
          </p:cNvCxnSpPr>
          <p:nvPr/>
        </p:nvCxnSpPr>
        <p:spPr>
          <a:xfrm>
            <a:off x="2735204" y="1715778"/>
            <a:ext cx="4452351" cy="474779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137" name="Straight Arrow Connector 136">
            <a:extLst>
              <a:ext uri="{FF2B5EF4-FFF2-40B4-BE49-F238E27FC236}">
                <a16:creationId xmlns:a16="http://schemas.microsoft.com/office/drawing/2014/main" id="{FF4CA88D-8B96-5948-88A8-DEDFEF04CE2A}"/>
              </a:ext>
            </a:extLst>
          </p:cNvPr>
          <p:cNvCxnSpPr>
            <a:cxnSpLocks/>
          </p:cNvCxnSpPr>
          <p:nvPr/>
        </p:nvCxnSpPr>
        <p:spPr>
          <a:xfrm flipV="1">
            <a:off x="5879846" y="1585987"/>
            <a:ext cx="1342336" cy="3253216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151B66A6-6AC8-CB49-BAC8-E8ADD4BFFC5B}"/>
              </a:ext>
            </a:extLst>
          </p:cNvPr>
          <p:cNvCxnSpPr>
            <a:cxnSpLocks/>
          </p:cNvCxnSpPr>
          <p:nvPr/>
        </p:nvCxnSpPr>
        <p:spPr>
          <a:xfrm>
            <a:off x="2732986" y="1722779"/>
            <a:ext cx="1405851" cy="3186657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91343EEB-1C17-3C4F-9DCF-D51C00DA8FCA}"/>
              </a:ext>
            </a:extLst>
          </p:cNvPr>
          <p:cNvCxnSpPr>
            <a:cxnSpLocks/>
          </p:cNvCxnSpPr>
          <p:nvPr/>
        </p:nvCxnSpPr>
        <p:spPr>
          <a:xfrm>
            <a:off x="2733178" y="1722779"/>
            <a:ext cx="4498536" cy="1706221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73" name="Straight Arrow Connector 72">
            <a:extLst>
              <a:ext uri="{FF2B5EF4-FFF2-40B4-BE49-F238E27FC236}">
                <a16:creationId xmlns:a16="http://schemas.microsoft.com/office/drawing/2014/main" id="{8F54D996-AB3C-B146-BEFF-390C6FA791ED}"/>
              </a:ext>
            </a:extLst>
          </p:cNvPr>
          <p:cNvCxnSpPr>
            <a:cxnSpLocks/>
          </p:cNvCxnSpPr>
          <p:nvPr/>
        </p:nvCxnSpPr>
        <p:spPr>
          <a:xfrm flipV="1">
            <a:off x="2725533" y="1546926"/>
            <a:ext cx="1327539" cy="574121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81" name="Straight Arrow Connector 80">
            <a:extLst>
              <a:ext uri="{FF2B5EF4-FFF2-40B4-BE49-F238E27FC236}">
                <a16:creationId xmlns:a16="http://schemas.microsoft.com/office/drawing/2014/main" id="{6379FB89-30AD-0549-9AFB-F34540CDBE86}"/>
              </a:ext>
            </a:extLst>
          </p:cNvPr>
          <p:cNvCxnSpPr>
            <a:cxnSpLocks/>
          </p:cNvCxnSpPr>
          <p:nvPr/>
        </p:nvCxnSpPr>
        <p:spPr>
          <a:xfrm flipV="1">
            <a:off x="2733916" y="1552903"/>
            <a:ext cx="1290516" cy="1623387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4A642CDC-4DF5-0A41-A714-D2E444655334}"/>
              </a:ext>
            </a:extLst>
          </p:cNvPr>
          <p:cNvCxnSpPr>
            <a:cxnSpLocks/>
          </p:cNvCxnSpPr>
          <p:nvPr/>
        </p:nvCxnSpPr>
        <p:spPr>
          <a:xfrm flipV="1">
            <a:off x="2774073" y="1562760"/>
            <a:ext cx="1242827" cy="2744511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92" name="Straight Arrow Connector 91">
            <a:extLst>
              <a:ext uri="{FF2B5EF4-FFF2-40B4-BE49-F238E27FC236}">
                <a16:creationId xmlns:a16="http://schemas.microsoft.com/office/drawing/2014/main" id="{010FDC93-2DCC-DF49-8E94-DB2AEE2B7E97}"/>
              </a:ext>
            </a:extLst>
          </p:cNvPr>
          <p:cNvCxnSpPr>
            <a:cxnSpLocks/>
          </p:cNvCxnSpPr>
          <p:nvPr/>
        </p:nvCxnSpPr>
        <p:spPr>
          <a:xfrm flipV="1">
            <a:off x="2776454" y="3980760"/>
            <a:ext cx="4485099" cy="324337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97" name="Straight Arrow Connector 96">
            <a:extLst>
              <a:ext uri="{FF2B5EF4-FFF2-40B4-BE49-F238E27FC236}">
                <a16:creationId xmlns:a16="http://schemas.microsoft.com/office/drawing/2014/main" id="{319F888D-2B78-484A-B981-4D236FEF8191}"/>
              </a:ext>
            </a:extLst>
          </p:cNvPr>
          <p:cNvCxnSpPr>
            <a:cxnSpLocks/>
          </p:cNvCxnSpPr>
          <p:nvPr/>
        </p:nvCxnSpPr>
        <p:spPr>
          <a:xfrm>
            <a:off x="5855076" y="971096"/>
            <a:ext cx="1348686" cy="14583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99" name="Straight Arrow Connector 98">
            <a:extLst>
              <a:ext uri="{FF2B5EF4-FFF2-40B4-BE49-F238E27FC236}">
                <a16:creationId xmlns:a16="http://schemas.microsoft.com/office/drawing/2014/main" id="{3CF9C754-2A35-4A4D-955B-46C318CB636B}"/>
              </a:ext>
            </a:extLst>
          </p:cNvPr>
          <p:cNvCxnSpPr>
            <a:cxnSpLocks/>
          </p:cNvCxnSpPr>
          <p:nvPr/>
        </p:nvCxnSpPr>
        <p:spPr>
          <a:xfrm>
            <a:off x="5778528" y="1519785"/>
            <a:ext cx="1410315" cy="667938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109" name="Straight Arrow Connector 108">
            <a:extLst>
              <a:ext uri="{FF2B5EF4-FFF2-40B4-BE49-F238E27FC236}">
                <a16:creationId xmlns:a16="http://schemas.microsoft.com/office/drawing/2014/main" id="{30079C5F-ABAD-B845-9AC7-6CB75E824861}"/>
              </a:ext>
            </a:extLst>
          </p:cNvPr>
          <p:cNvCxnSpPr>
            <a:cxnSpLocks/>
          </p:cNvCxnSpPr>
          <p:nvPr/>
        </p:nvCxnSpPr>
        <p:spPr>
          <a:xfrm>
            <a:off x="5851206" y="1585987"/>
            <a:ext cx="1380508" cy="1792607"/>
          </a:xfrm>
          <a:prstGeom prst="straightConnector1">
            <a:avLst/>
          </a:prstGeom>
          <a:ln w="31750">
            <a:solidFill>
              <a:schemeClr val="tx1"/>
            </a:solidFill>
            <a:headEnd type="none"/>
            <a:tailEnd type="none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1" name="Straight Arrow Connector 120">
            <a:extLst>
              <a:ext uri="{FF2B5EF4-FFF2-40B4-BE49-F238E27FC236}">
                <a16:creationId xmlns:a16="http://schemas.microsoft.com/office/drawing/2014/main" id="{F91BA6D2-F824-0C41-944D-6F1CD0E08FCE}"/>
              </a:ext>
            </a:extLst>
          </p:cNvPr>
          <p:cNvCxnSpPr>
            <a:cxnSpLocks/>
            <a:stCxn id="145" idx="2"/>
          </p:cNvCxnSpPr>
          <p:nvPr/>
        </p:nvCxnSpPr>
        <p:spPr>
          <a:xfrm flipV="1">
            <a:off x="5874346" y="5057672"/>
            <a:ext cx="1357368" cy="371072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51" name="Straight Arrow Connector 50">
            <a:extLst>
              <a:ext uri="{FF2B5EF4-FFF2-40B4-BE49-F238E27FC236}">
                <a16:creationId xmlns:a16="http://schemas.microsoft.com/office/drawing/2014/main" id="{EE8AD67A-60E4-7048-AC8D-629D556EF362}"/>
              </a:ext>
            </a:extLst>
          </p:cNvPr>
          <p:cNvCxnSpPr>
            <a:cxnSpLocks/>
          </p:cNvCxnSpPr>
          <p:nvPr/>
        </p:nvCxnSpPr>
        <p:spPr>
          <a:xfrm>
            <a:off x="2732986" y="2712416"/>
            <a:ext cx="6871872" cy="428982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57">
            <a:extLst>
              <a:ext uri="{FF2B5EF4-FFF2-40B4-BE49-F238E27FC236}">
                <a16:creationId xmlns:a16="http://schemas.microsoft.com/office/drawing/2014/main" id="{FE8FFDF1-F8D1-794B-B7C9-03E17D114C0C}"/>
              </a:ext>
            </a:extLst>
          </p:cNvPr>
          <p:cNvCxnSpPr>
            <a:cxnSpLocks/>
          </p:cNvCxnSpPr>
          <p:nvPr/>
        </p:nvCxnSpPr>
        <p:spPr>
          <a:xfrm>
            <a:off x="9016356" y="2187723"/>
            <a:ext cx="588502" cy="36782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93B76E13-1F11-B645-950F-EBBF0BF69559}"/>
              </a:ext>
            </a:extLst>
          </p:cNvPr>
          <p:cNvCxnSpPr>
            <a:cxnSpLocks/>
          </p:cNvCxnSpPr>
          <p:nvPr/>
        </p:nvCxnSpPr>
        <p:spPr>
          <a:xfrm flipV="1">
            <a:off x="921057" y="1713002"/>
            <a:ext cx="0" cy="397248"/>
          </a:xfrm>
          <a:prstGeom prst="straightConnector1">
            <a:avLst/>
          </a:prstGeom>
          <a:ln w="57150">
            <a:solidFill>
              <a:schemeClr val="tx1"/>
            </a:solidFill>
            <a:headEnd type="none"/>
            <a:tailEnd type="none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61" name="Arc 60">
            <a:extLst>
              <a:ext uri="{FF2B5EF4-FFF2-40B4-BE49-F238E27FC236}">
                <a16:creationId xmlns:a16="http://schemas.microsoft.com/office/drawing/2014/main" id="{EC775A09-8853-914F-B529-9848381E5E85}"/>
              </a:ext>
            </a:extLst>
          </p:cNvPr>
          <p:cNvSpPr/>
          <p:nvPr/>
        </p:nvSpPr>
        <p:spPr>
          <a:xfrm rot="10800000">
            <a:off x="201778" y="1693322"/>
            <a:ext cx="1380914" cy="1513576"/>
          </a:xfrm>
          <a:prstGeom prst="arc">
            <a:avLst>
              <a:gd name="adj1" fmla="val 16175435"/>
              <a:gd name="adj2" fmla="val 5432068"/>
            </a:avLst>
          </a:prstGeom>
          <a:ln w="825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62" name="Straight Arrow Connector 61">
            <a:extLst>
              <a:ext uri="{FF2B5EF4-FFF2-40B4-BE49-F238E27FC236}">
                <a16:creationId xmlns:a16="http://schemas.microsoft.com/office/drawing/2014/main" id="{D9E69D19-E033-1045-85E1-999EAA94E8D8}"/>
              </a:ext>
            </a:extLst>
          </p:cNvPr>
          <p:cNvCxnSpPr>
            <a:cxnSpLocks/>
          </p:cNvCxnSpPr>
          <p:nvPr/>
        </p:nvCxnSpPr>
        <p:spPr>
          <a:xfrm>
            <a:off x="9018798" y="1585987"/>
            <a:ext cx="0" cy="645829"/>
          </a:xfrm>
          <a:prstGeom prst="straightConnector1">
            <a:avLst/>
          </a:prstGeom>
          <a:ln w="6350">
            <a:solidFill>
              <a:schemeClr val="accent3"/>
            </a:solidFill>
            <a:headEnd type="none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66" name="Arc 65">
            <a:extLst>
              <a:ext uri="{FF2B5EF4-FFF2-40B4-BE49-F238E27FC236}">
                <a16:creationId xmlns:a16="http://schemas.microsoft.com/office/drawing/2014/main" id="{E7C0620C-E77A-5649-8C8C-F2803CF73FC9}"/>
              </a:ext>
            </a:extLst>
          </p:cNvPr>
          <p:cNvSpPr/>
          <p:nvPr/>
        </p:nvSpPr>
        <p:spPr>
          <a:xfrm rot="10800000" flipH="1">
            <a:off x="8644496" y="1585987"/>
            <a:ext cx="676980" cy="1808229"/>
          </a:xfrm>
          <a:prstGeom prst="arc">
            <a:avLst>
              <a:gd name="adj1" fmla="val 16175435"/>
              <a:gd name="adj2" fmla="val 5432068"/>
            </a:avLst>
          </a:prstGeom>
          <a:ln w="6350">
            <a:solidFill>
              <a:schemeClr val="accent3"/>
            </a:solidFill>
            <a:headEnd type="none" w="med" len="med"/>
            <a:tailEnd type="none" w="med" len="med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67" name="Straight Arrow Connector 66">
            <a:extLst>
              <a:ext uri="{FF2B5EF4-FFF2-40B4-BE49-F238E27FC236}">
                <a16:creationId xmlns:a16="http://schemas.microsoft.com/office/drawing/2014/main" id="{5EDA42EB-BA9B-6C4C-928B-8B2E31517621}"/>
              </a:ext>
            </a:extLst>
          </p:cNvPr>
          <p:cNvCxnSpPr>
            <a:cxnSpLocks/>
          </p:cNvCxnSpPr>
          <p:nvPr/>
        </p:nvCxnSpPr>
        <p:spPr>
          <a:xfrm flipV="1">
            <a:off x="921057" y="2712418"/>
            <a:ext cx="1" cy="450696"/>
          </a:xfrm>
          <a:prstGeom prst="straightConnector1">
            <a:avLst/>
          </a:prstGeom>
          <a:ln w="57150">
            <a:solidFill>
              <a:schemeClr val="tx1"/>
            </a:solidFill>
            <a:headEnd type="none"/>
            <a:tailEnd type="none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68" name="Straight Arrow Connector 67">
            <a:extLst>
              <a:ext uri="{FF2B5EF4-FFF2-40B4-BE49-F238E27FC236}">
                <a16:creationId xmlns:a16="http://schemas.microsoft.com/office/drawing/2014/main" id="{F401CB6A-2BE6-8D4D-A978-4541E3CE9E74}"/>
              </a:ext>
            </a:extLst>
          </p:cNvPr>
          <p:cNvCxnSpPr>
            <a:cxnSpLocks/>
          </p:cNvCxnSpPr>
          <p:nvPr/>
        </p:nvCxnSpPr>
        <p:spPr>
          <a:xfrm flipH="1">
            <a:off x="9012578" y="2722600"/>
            <a:ext cx="14815" cy="681635"/>
          </a:xfrm>
          <a:prstGeom prst="straightConnector1">
            <a:avLst/>
          </a:prstGeom>
          <a:ln w="6350">
            <a:solidFill>
              <a:schemeClr val="accent3"/>
            </a:solidFill>
            <a:headEnd type="none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A4ACFE23-ECDE-AA48-B19C-3565B9279718}"/>
              </a:ext>
            </a:extLst>
          </p:cNvPr>
          <p:cNvCxnSpPr>
            <a:cxnSpLocks/>
          </p:cNvCxnSpPr>
          <p:nvPr/>
        </p:nvCxnSpPr>
        <p:spPr>
          <a:xfrm flipH="1">
            <a:off x="5881330" y="2783174"/>
            <a:ext cx="1322432" cy="2066286"/>
          </a:xfrm>
          <a:prstGeom prst="straightConnector1">
            <a:avLst/>
          </a:prstGeom>
          <a:ln w="6350">
            <a:solidFill>
              <a:schemeClr val="accent3"/>
            </a:solidFill>
            <a:headEnd type="none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71" name="Straight Arrow Connector 70">
            <a:extLst>
              <a:ext uri="{FF2B5EF4-FFF2-40B4-BE49-F238E27FC236}">
                <a16:creationId xmlns:a16="http://schemas.microsoft.com/office/drawing/2014/main" id="{69F936D8-BF55-4348-B9E2-2E9C667789D9}"/>
              </a:ext>
            </a:extLst>
          </p:cNvPr>
          <p:cNvCxnSpPr>
            <a:cxnSpLocks/>
          </p:cNvCxnSpPr>
          <p:nvPr/>
        </p:nvCxnSpPr>
        <p:spPr>
          <a:xfrm flipH="1">
            <a:off x="9022504" y="4701302"/>
            <a:ext cx="582354" cy="370519"/>
          </a:xfrm>
          <a:prstGeom prst="straightConnector1">
            <a:avLst/>
          </a:prstGeom>
          <a:ln w="6350">
            <a:solidFill>
              <a:schemeClr val="accent3"/>
            </a:solidFill>
            <a:headEnd type="none"/>
            <a:tailEnd type="none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" name="Rectangle 1">
            <a:extLst>
              <a:ext uri="{FF2B5EF4-FFF2-40B4-BE49-F238E27FC236}">
                <a16:creationId xmlns:a16="http://schemas.microsoft.com/office/drawing/2014/main" id="{A9B6D59B-53CF-4185-A2E6-ABADB634DBE2}"/>
              </a:ext>
            </a:extLst>
          </p:cNvPr>
          <p:cNvSpPr/>
          <p:nvPr/>
        </p:nvSpPr>
        <p:spPr>
          <a:xfrm>
            <a:off x="901067" y="1120613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Liberal </a:t>
            </a:r>
          </a:p>
          <a:p>
            <a:pPr algn="ctr"/>
            <a:r>
              <a:rPr lang="en-US" sz="1500" dirty="0">
                <a:solidFill>
                  <a:schemeClr val="tx1"/>
                </a:solidFill>
              </a:rPr>
              <a:t>National News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214945AE-DD29-4579-AF88-24951FDFE47D}"/>
              </a:ext>
            </a:extLst>
          </p:cNvPr>
          <p:cNvSpPr/>
          <p:nvPr/>
        </p:nvSpPr>
        <p:spPr>
          <a:xfrm>
            <a:off x="899505" y="2110250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Moderate </a:t>
            </a:r>
          </a:p>
          <a:p>
            <a:pPr algn="ctr"/>
            <a:r>
              <a:rPr lang="en-US" sz="1500" dirty="0">
                <a:solidFill>
                  <a:schemeClr val="tx1"/>
                </a:solidFill>
              </a:rPr>
              <a:t>National News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58D98C9-56FB-4B34-BAC4-7E0E1C755ED3}"/>
              </a:ext>
            </a:extLst>
          </p:cNvPr>
          <p:cNvSpPr/>
          <p:nvPr/>
        </p:nvSpPr>
        <p:spPr>
          <a:xfrm>
            <a:off x="899648" y="3163114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Conservative National News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DAF8F9D-0592-498D-BDD3-D7E071E4E78A}"/>
              </a:ext>
            </a:extLst>
          </p:cNvPr>
          <p:cNvSpPr/>
          <p:nvPr/>
        </p:nvSpPr>
        <p:spPr>
          <a:xfrm>
            <a:off x="947654" y="4307270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Conservative </a:t>
            </a:r>
          </a:p>
          <a:p>
            <a:pPr algn="ctr"/>
            <a:r>
              <a:rPr lang="en-US" sz="1500" dirty="0">
                <a:solidFill>
                  <a:schemeClr val="tx1"/>
                </a:solidFill>
              </a:rPr>
              <a:t>Talk Radio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5F40DCDD-E23D-4AD4-B436-1B35AA2D982A}"/>
              </a:ext>
            </a:extLst>
          </p:cNvPr>
          <p:cNvSpPr/>
          <p:nvPr/>
        </p:nvSpPr>
        <p:spPr>
          <a:xfrm>
            <a:off x="4108934" y="4839203"/>
            <a:ext cx="1770224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National Conservative Elites on Twitter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7DBCE28-5504-4C70-8560-68F095E8B723}"/>
              </a:ext>
            </a:extLst>
          </p:cNvPr>
          <p:cNvSpPr/>
          <p:nvPr/>
        </p:nvSpPr>
        <p:spPr>
          <a:xfrm>
            <a:off x="4022406" y="961091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National Liberal </a:t>
            </a:r>
          </a:p>
          <a:p>
            <a:pPr algn="ctr"/>
            <a:r>
              <a:rPr lang="en-US" sz="1300" dirty="0">
                <a:solidFill>
                  <a:schemeClr val="tx1"/>
                </a:solidFill>
              </a:rPr>
              <a:t>Elites on Twitter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8CEC082D-E4ED-4CCB-BA30-3A7779A7B0D4}"/>
              </a:ext>
            </a:extLst>
          </p:cNvPr>
          <p:cNvSpPr/>
          <p:nvPr/>
        </p:nvSpPr>
        <p:spPr>
          <a:xfrm>
            <a:off x="7203762" y="983824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Local Liberal </a:t>
            </a:r>
            <a:br>
              <a:rPr lang="en-US" sz="1300" dirty="0">
                <a:solidFill>
                  <a:schemeClr val="tx1"/>
                </a:solidFill>
              </a:rPr>
            </a:br>
            <a:r>
              <a:rPr lang="en-US" sz="1300" dirty="0">
                <a:solidFill>
                  <a:schemeClr val="tx1"/>
                </a:solidFill>
              </a:rPr>
              <a:t>Actors on Twitter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D575AEBF-0F7C-4918-BD75-0974E2550295}"/>
              </a:ext>
            </a:extLst>
          </p:cNvPr>
          <p:cNvSpPr/>
          <p:nvPr/>
        </p:nvSpPr>
        <p:spPr>
          <a:xfrm>
            <a:off x="7187556" y="2181008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Local Moderate </a:t>
            </a:r>
            <a:br>
              <a:rPr lang="en-US" sz="1300" dirty="0">
                <a:solidFill>
                  <a:schemeClr val="tx1"/>
                </a:solidFill>
              </a:rPr>
            </a:br>
            <a:r>
              <a:rPr lang="en-US" sz="1300" dirty="0">
                <a:solidFill>
                  <a:schemeClr val="tx1"/>
                </a:solidFill>
              </a:rPr>
              <a:t>Actors on Twitter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833934A-51BB-4D29-A5CB-9EF0FCDB4553}"/>
              </a:ext>
            </a:extLst>
          </p:cNvPr>
          <p:cNvSpPr/>
          <p:nvPr/>
        </p:nvSpPr>
        <p:spPr>
          <a:xfrm>
            <a:off x="7222182" y="3378594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Local Conservative </a:t>
            </a:r>
            <a:br>
              <a:rPr lang="en-US" sz="1300" dirty="0">
                <a:solidFill>
                  <a:schemeClr val="tx1"/>
                </a:solidFill>
              </a:rPr>
            </a:br>
            <a:r>
              <a:rPr lang="en-US" sz="1300" dirty="0">
                <a:solidFill>
                  <a:schemeClr val="tx1"/>
                </a:solidFill>
              </a:rPr>
              <a:t>Actors on Twitter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9711C33A-466F-44D5-8443-B9ED739AD7F8}"/>
              </a:ext>
            </a:extLst>
          </p:cNvPr>
          <p:cNvSpPr/>
          <p:nvPr/>
        </p:nvSpPr>
        <p:spPr>
          <a:xfrm>
            <a:off x="7187556" y="4471093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WI Local Newspapers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CBC8C218-2E7C-4FCA-B810-F953CAB11159}"/>
              </a:ext>
            </a:extLst>
          </p:cNvPr>
          <p:cNvSpPr/>
          <p:nvPr/>
        </p:nvSpPr>
        <p:spPr>
          <a:xfrm>
            <a:off x="9604858" y="2221709"/>
            <a:ext cx="1828800" cy="914400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Google Search Volume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36A75692-29CF-4EEA-A281-4EF05C652A6C}"/>
              </a:ext>
            </a:extLst>
          </p:cNvPr>
          <p:cNvSpPr/>
          <p:nvPr/>
        </p:nvSpPr>
        <p:spPr>
          <a:xfrm>
            <a:off x="9596755" y="3795217"/>
            <a:ext cx="1828800" cy="914400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General Twitter Discourse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0A3AA06F-1F7E-43E8-B66A-1D47C259F07C}"/>
              </a:ext>
            </a:extLst>
          </p:cNvPr>
          <p:cNvSpPr txBox="1"/>
          <p:nvPr/>
        </p:nvSpPr>
        <p:spPr>
          <a:xfrm>
            <a:off x="182705" y="136551"/>
            <a:ext cx="612240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>
                    <a:lumMod val="75000"/>
                  </a:schemeClr>
                </a:solidFill>
              </a:rPr>
              <a:t>WI Healthcare, Breakdown by Partisanship w/o Numbers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3781D7E-360E-5940-B334-3C320C6D8835}"/>
              </a:ext>
            </a:extLst>
          </p:cNvPr>
          <p:cNvSpPr txBox="1"/>
          <p:nvPr/>
        </p:nvSpPr>
        <p:spPr>
          <a:xfrm>
            <a:off x="0" y="5117648"/>
            <a:ext cx="7126874" cy="19825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00" b="1" dirty="0"/>
              <a:t>Line weights are proportional to number of </a:t>
            </a:r>
          </a:p>
          <a:p>
            <a:r>
              <a:rPr lang="en-US" sz="1300" b="1" dirty="0"/>
              <a:t>significant relationships between elements:</a:t>
            </a:r>
          </a:p>
          <a:p>
            <a:pPr>
              <a:lnSpc>
                <a:spcPct val="150000"/>
              </a:lnSpc>
            </a:pPr>
            <a:r>
              <a:rPr lang="en-US" sz="1300" dirty="0"/>
              <a:t>1 significant relationship = </a:t>
            </a:r>
          </a:p>
          <a:p>
            <a:pPr>
              <a:lnSpc>
                <a:spcPct val="150000"/>
              </a:lnSpc>
              <a:defRPr/>
            </a:pPr>
            <a:r>
              <a:rPr lang="en-US" sz="1300" dirty="0"/>
              <a:t>3 significant relationships = </a:t>
            </a:r>
          </a:p>
          <a:p>
            <a:pPr lvl="0">
              <a:lnSpc>
                <a:spcPct val="150000"/>
              </a:lnSpc>
              <a:defRPr/>
            </a:pPr>
            <a:r>
              <a:rPr lang="en-US" sz="1300" dirty="0"/>
              <a:t>7 significant relationships =</a:t>
            </a:r>
          </a:p>
          <a:p>
            <a:pPr lvl="0">
              <a:lnSpc>
                <a:spcPct val="150000"/>
              </a:lnSpc>
              <a:defRPr/>
            </a:pPr>
            <a:r>
              <a:rPr lang="en-US" sz="1300" dirty="0"/>
              <a:t>Full lists of significant relationships  between elements can be found in Appendix 5 and 6</a:t>
            </a:r>
          </a:p>
          <a:p>
            <a:pPr lvl="0">
              <a:lnSpc>
                <a:spcPct val="150000"/>
              </a:lnSpc>
              <a:defRPr/>
            </a:pPr>
            <a:r>
              <a:rPr lang="en-US" sz="1400" dirty="0"/>
              <a:t> </a:t>
            </a:r>
          </a:p>
        </p:txBody>
      </p: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FF4CA88D-8B96-5948-88A8-DEDFEF04CE2A}"/>
              </a:ext>
            </a:extLst>
          </p:cNvPr>
          <p:cNvCxnSpPr>
            <a:cxnSpLocks/>
          </p:cNvCxnSpPr>
          <p:nvPr/>
        </p:nvCxnSpPr>
        <p:spPr>
          <a:xfrm flipV="1">
            <a:off x="2058184" y="5684820"/>
            <a:ext cx="328602" cy="121972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Arrow Connector 44">
            <a:extLst>
              <a:ext uri="{FF2B5EF4-FFF2-40B4-BE49-F238E27FC236}">
                <a16:creationId xmlns:a16="http://schemas.microsoft.com/office/drawing/2014/main" id="{FF4CA88D-8B96-5948-88A8-DEDFEF04CE2A}"/>
              </a:ext>
            </a:extLst>
          </p:cNvPr>
          <p:cNvCxnSpPr>
            <a:cxnSpLocks/>
          </p:cNvCxnSpPr>
          <p:nvPr/>
        </p:nvCxnSpPr>
        <p:spPr>
          <a:xfrm flipV="1">
            <a:off x="2054467" y="6271394"/>
            <a:ext cx="328602" cy="121972"/>
          </a:xfrm>
          <a:prstGeom prst="straightConnector1">
            <a:avLst/>
          </a:prstGeom>
          <a:ln w="825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577D49DE-6F8C-EF43-A0F0-74AA63F86C8A}"/>
              </a:ext>
            </a:extLst>
          </p:cNvPr>
          <p:cNvCxnSpPr>
            <a:cxnSpLocks/>
          </p:cNvCxnSpPr>
          <p:nvPr/>
        </p:nvCxnSpPr>
        <p:spPr>
          <a:xfrm flipV="1">
            <a:off x="2060432" y="5946402"/>
            <a:ext cx="328153" cy="117490"/>
          </a:xfrm>
          <a:prstGeom prst="straightConnector1">
            <a:avLst/>
          </a:prstGeom>
          <a:ln w="317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712538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>
            <a:extLst>
              <a:ext uri="{FF2B5EF4-FFF2-40B4-BE49-F238E27FC236}">
                <a16:creationId xmlns:a16="http://schemas.microsoft.com/office/drawing/2014/main" id="{E7100BC4-4E19-4D82-AE30-CA4BB901AC1E}"/>
              </a:ext>
            </a:extLst>
          </p:cNvPr>
          <p:cNvGrpSpPr/>
          <p:nvPr/>
        </p:nvGrpSpPr>
        <p:grpSpPr>
          <a:xfrm>
            <a:off x="1082088" y="670645"/>
            <a:ext cx="8181181" cy="5516709"/>
            <a:chOff x="97408" y="2901345"/>
            <a:chExt cx="6213816" cy="3824419"/>
          </a:xfrm>
        </p:grpSpPr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28A3E6A8-75AA-4733-8B43-B276CBFCD044}"/>
                </a:ext>
              </a:extLst>
            </p:cNvPr>
            <p:cNvCxnSpPr>
              <a:cxnSpLocks/>
            </p:cNvCxnSpPr>
            <p:nvPr/>
          </p:nvCxnSpPr>
          <p:spPr>
            <a:xfrm>
              <a:off x="843861" y="3185810"/>
              <a:ext cx="2978690" cy="16183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57B71E95-DF43-4914-AADC-0E60058F5453}"/>
                </a:ext>
              </a:extLst>
            </p:cNvPr>
            <p:cNvCxnSpPr>
              <a:cxnSpLocks/>
            </p:cNvCxnSpPr>
            <p:nvPr/>
          </p:nvCxnSpPr>
          <p:spPr>
            <a:xfrm>
              <a:off x="862757" y="3166044"/>
              <a:ext cx="0" cy="304052"/>
            </a:xfrm>
            <a:prstGeom prst="line">
              <a:avLst/>
            </a:prstGeom>
            <a:ln w="38100">
              <a:solidFill>
                <a:schemeClr val="tx1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A01B8844-AEA4-4313-B6C6-3E1F15BC00D5}"/>
                </a:ext>
              </a:extLst>
            </p:cNvPr>
            <p:cNvCxnSpPr>
              <a:cxnSpLocks/>
            </p:cNvCxnSpPr>
            <p:nvPr/>
          </p:nvCxnSpPr>
          <p:spPr>
            <a:xfrm>
              <a:off x="3810292" y="3181445"/>
              <a:ext cx="0" cy="304052"/>
            </a:xfrm>
            <a:prstGeom prst="line">
              <a:avLst/>
            </a:prstGeom>
            <a:ln w="38100">
              <a:solidFill>
                <a:schemeClr val="tx1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850DA7CA-810E-4A46-A09A-9C3A61F7EFDE}"/>
                </a:ext>
              </a:extLst>
            </p:cNvPr>
            <p:cNvCxnSpPr>
              <a:cxnSpLocks/>
              <a:stCxn id="31" idx="1"/>
            </p:cNvCxnSpPr>
            <p:nvPr/>
          </p:nvCxnSpPr>
          <p:spPr>
            <a:xfrm flipH="1" flipV="1">
              <a:off x="3039261" y="5009721"/>
              <a:ext cx="1882878" cy="758710"/>
            </a:xfrm>
            <a:prstGeom prst="line">
              <a:avLst/>
            </a:prstGeom>
            <a:ln w="38100">
              <a:solidFill>
                <a:schemeClr val="tx1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CC4984A4-32D4-4985-AE11-B8C59C28FA71}"/>
                </a:ext>
              </a:extLst>
            </p:cNvPr>
            <p:cNvCxnSpPr>
              <a:cxnSpLocks/>
              <a:stCxn id="50" idx="2"/>
              <a:endCxn id="27" idx="3"/>
            </p:cNvCxnSpPr>
            <p:nvPr/>
          </p:nvCxnSpPr>
          <p:spPr>
            <a:xfrm flipH="1">
              <a:off x="1590315" y="5460124"/>
              <a:ext cx="738961" cy="795896"/>
            </a:xfrm>
            <a:prstGeom prst="line">
              <a:avLst/>
            </a:prstGeom>
            <a:ln w="38100">
              <a:solidFill>
                <a:schemeClr val="tx1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C96F0C77-49AB-4371-BB47-433842C4E59D}"/>
                </a:ext>
              </a:extLst>
            </p:cNvPr>
            <p:cNvCxnSpPr>
              <a:cxnSpLocks/>
              <a:stCxn id="50" idx="3"/>
              <a:endCxn id="26" idx="2"/>
            </p:cNvCxnSpPr>
            <p:nvPr/>
          </p:nvCxnSpPr>
          <p:spPr>
            <a:xfrm flipV="1">
              <a:off x="3075914" y="4341591"/>
              <a:ext cx="746821" cy="648789"/>
            </a:xfrm>
            <a:prstGeom prst="line">
              <a:avLst/>
            </a:prstGeom>
            <a:ln w="38100">
              <a:solidFill>
                <a:schemeClr val="tx1"/>
              </a:solidFill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922126CA-1BCF-4241-A05B-A4CB2DF7878D}"/>
                </a:ext>
              </a:extLst>
            </p:cNvPr>
            <p:cNvSpPr/>
            <p:nvPr/>
          </p:nvSpPr>
          <p:spPr>
            <a:xfrm>
              <a:off x="3076281" y="3398305"/>
              <a:ext cx="1492908" cy="943286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Local Actors </a:t>
              </a:r>
            </a:p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on Twitter</a:t>
              </a: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8E32CBFA-BCB2-4F5A-BF5B-C4653802417A}"/>
                </a:ext>
              </a:extLst>
            </p:cNvPr>
            <p:cNvSpPr/>
            <p:nvPr/>
          </p:nvSpPr>
          <p:spPr>
            <a:xfrm>
              <a:off x="3075913" y="5786274"/>
              <a:ext cx="1493276" cy="939489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WI Local Newspaper</a:t>
              </a:r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477FD5A5-682D-4DDD-B0B4-4CC769C69DDD}"/>
                </a:ext>
              </a:extLst>
            </p:cNvPr>
            <p:cNvSpPr/>
            <p:nvPr/>
          </p:nvSpPr>
          <p:spPr>
            <a:xfrm>
              <a:off x="4922139" y="4177608"/>
              <a:ext cx="1389085" cy="753241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Google Search Volume</a:t>
              </a: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220168EA-A4D0-4CAE-A667-93B2E4D1C573}"/>
                </a:ext>
              </a:extLst>
            </p:cNvPr>
            <p:cNvSpPr/>
            <p:nvPr/>
          </p:nvSpPr>
          <p:spPr>
            <a:xfrm>
              <a:off x="4922139" y="5391810"/>
              <a:ext cx="1389085" cy="753241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General Twitter Discourse</a:t>
              </a:r>
            </a:p>
          </p:txBody>
        </p: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CF2C1D28-C9C0-4218-A1FA-59E21CD41216}"/>
                </a:ext>
              </a:extLst>
            </p:cNvPr>
            <p:cNvCxnSpPr>
              <a:cxnSpLocks/>
              <a:stCxn id="48" idx="3"/>
              <a:endCxn id="26" idx="1"/>
            </p:cNvCxnSpPr>
            <p:nvPr/>
          </p:nvCxnSpPr>
          <p:spPr>
            <a:xfrm>
              <a:off x="1590316" y="3869948"/>
              <a:ext cx="1485965" cy="0"/>
            </a:xfrm>
            <a:prstGeom prst="line">
              <a:avLst/>
            </a:prstGeom>
            <a:ln w="381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59363169-3B23-4462-ACF6-2193C5C572FC}"/>
                </a:ext>
              </a:extLst>
            </p:cNvPr>
            <p:cNvCxnSpPr>
              <a:cxnSpLocks/>
              <a:stCxn id="48" idx="2"/>
            </p:cNvCxnSpPr>
            <p:nvPr/>
          </p:nvCxnSpPr>
          <p:spPr>
            <a:xfrm>
              <a:off x="843862" y="4341591"/>
              <a:ext cx="913192" cy="841534"/>
            </a:xfrm>
            <a:prstGeom prst="line">
              <a:avLst/>
            </a:prstGeom>
            <a:ln w="38100">
              <a:solidFill>
                <a:schemeClr val="tx1"/>
              </a:solidFill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041C9512-78E5-4BB0-BE6A-DC54CCC291A1}"/>
                </a:ext>
              </a:extLst>
            </p:cNvPr>
            <p:cNvSpPr txBox="1"/>
            <p:nvPr/>
          </p:nvSpPr>
          <p:spPr>
            <a:xfrm>
              <a:off x="1017372" y="4603085"/>
              <a:ext cx="328433" cy="276999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1</a:t>
              </a: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87F1FDE6-3838-4921-AABA-7D254F800BD6}"/>
                </a:ext>
              </a:extLst>
            </p:cNvPr>
            <p:cNvSpPr txBox="1"/>
            <p:nvPr/>
          </p:nvSpPr>
          <p:spPr>
            <a:xfrm>
              <a:off x="2220638" y="3623565"/>
              <a:ext cx="25804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2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915EE20D-3A62-4B9B-A741-BDD36A176FB3}"/>
                </a:ext>
              </a:extLst>
            </p:cNvPr>
            <p:cNvSpPr txBox="1"/>
            <p:nvPr/>
          </p:nvSpPr>
          <p:spPr>
            <a:xfrm>
              <a:off x="3393668" y="4601038"/>
              <a:ext cx="25804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3</a:t>
              </a: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1BD5971B-5495-4798-B402-8CCB575168A0}"/>
                </a:ext>
              </a:extLst>
            </p:cNvPr>
            <p:cNvSpPr txBox="1"/>
            <p:nvPr/>
          </p:nvSpPr>
          <p:spPr>
            <a:xfrm>
              <a:off x="1757054" y="5647775"/>
              <a:ext cx="255618" cy="276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6</a:t>
              </a:r>
            </a:p>
          </p:txBody>
        </p:sp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24FA0538-7CD6-4D5F-8016-86FF15D0C406}"/>
                </a:ext>
              </a:extLst>
            </p:cNvPr>
            <p:cNvSpPr/>
            <p:nvPr/>
          </p:nvSpPr>
          <p:spPr>
            <a:xfrm>
              <a:off x="97408" y="3398305"/>
              <a:ext cx="1492908" cy="943286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National News</a:t>
              </a:r>
            </a:p>
          </p:txBody>
        </p: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F3F5B423-FFB0-498E-9833-77D04985A65F}"/>
                </a:ext>
              </a:extLst>
            </p:cNvPr>
            <p:cNvSpPr/>
            <p:nvPr/>
          </p:nvSpPr>
          <p:spPr>
            <a:xfrm>
              <a:off x="1582638" y="4520635"/>
              <a:ext cx="1493276" cy="939489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National Elites on Twitter</a:t>
              </a: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01D64195-5F33-4E40-9237-61ABF56B2DEB}"/>
                </a:ext>
              </a:extLst>
            </p:cNvPr>
            <p:cNvSpPr/>
            <p:nvPr/>
          </p:nvSpPr>
          <p:spPr>
            <a:xfrm>
              <a:off x="97408" y="5786275"/>
              <a:ext cx="1492907" cy="939489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chemeClr val="tx1"/>
                  </a:solidFill>
                </a:rPr>
                <a:t>Conservative Talk Radio</a:t>
              </a: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07F7950F-7894-415B-82FD-FC186D0F30A2}"/>
                </a:ext>
              </a:extLst>
            </p:cNvPr>
            <p:cNvSpPr txBox="1"/>
            <p:nvPr/>
          </p:nvSpPr>
          <p:spPr>
            <a:xfrm>
              <a:off x="3985273" y="5183125"/>
              <a:ext cx="25804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5</a:t>
              </a:r>
            </a:p>
          </p:txBody>
        </p:sp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4BF49A12-5D22-445E-9ADB-8132E4607489}"/>
                </a:ext>
              </a:extLst>
            </p:cNvPr>
            <p:cNvSpPr txBox="1"/>
            <p:nvPr/>
          </p:nvSpPr>
          <p:spPr>
            <a:xfrm>
              <a:off x="2200252" y="2901345"/>
              <a:ext cx="25804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4</a:t>
              </a:r>
            </a:p>
          </p:txBody>
        </p:sp>
      </p:grpSp>
      <p:sp>
        <p:nvSpPr>
          <p:cNvPr id="57" name="TextBox 56">
            <a:extLst>
              <a:ext uri="{FF2B5EF4-FFF2-40B4-BE49-F238E27FC236}">
                <a16:creationId xmlns:a16="http://schemas.microsoft.com/office/drawing/2014/main" id="{0786CF3C-A542-4C98-9015-185923F85F00}"/>
              </a:ext>
            </a:extLst>
          </p:cNvPr>
          <p:cNvSpPr txBox="1"/>
          <p:nvPr/>
        </p:nvSpPr>
        <p:spPr>
          <a:xfrm>
            <a:off x="182705" y="136551"/>
            <a:ext cx="29831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>
                    <a:lumMod val="75000"/>
                  </a:schemeClr>
                </a:solidFill>
              </a:rPr>
              <a:t>Healthcare, Breakdown by Discourse</a:t>
            </a:r>
          </a:p>
        </p:txBody>
      </p:sp>
    </p:spTree>
    <p:extLst>
      <p:ext uri="{BB962C8B-B14F-4D97-AF65-F5344CB8AC3E}">
        <p14:creationId xmlns:p14="http://schemas.microsoft.com/office/powerpoint/2010/main" val="35830035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31A828-579F-D244-87BF-35D9BBFC5B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3336235" cy="509518"/>
          </a:xfrm>
        </p:spPr>
        <p:txBody>
          <a:bodyPr>
            <a:normAutofit/>
          </a:bodyPr>
          <a:lstStyle/>
          <a:p>
            <a:r>
              <a:rPr lang="en-US" sz="2400" dirty="0"/>
              <a:t>Discourse Relationships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1F105E8-1AEB-024C-A621-C2D93A7B3E63}"/>
              </a:ext>
            </a:extLst>
          </p:cNvPr>
          <p:cNvSpPr txBox="1"/>
          <p:nvPr/>
        </p:nvSpPr>
        <p:spPr>
          <a:xfrm>
            <a:off x="622853" y="812652"/>
            <a:ext cx="6601679" cy="59093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28600" indent="-228600">
              <a:buFont typeface="+mj-lt"/>
              <a:buAutoNum type="arabicPeriod"/>
            </a:pPr>
            <a:r>
              <a:rPr lang="en-US" sz="1400" dirty="0">
                <a:solidFill>
                  <a:sysClr val="windowText" lastClr="000000"/>
                </a:solidFill>
              </a:rPr>
              <a:t>National News, Liberal (price) -- WI-Nat'l Twitter Elite, Liberal (vulpop)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Liberal (vulpop)  -- WI-Nat'l Twitter Elite, Liberal (vulpop)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Liberal  (vulpop) -- WI-Nat'l Twitter Elites, Conserv. (pharma)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Moderate(pharma) -- WI-Nat'l Twitter Elite, Liberal (vulpop) 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Moderate (vulpop) -- WI-Nat'l Twitter Elite, Liberal (vulpop) 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Conservative (pharma) -- WI-Nat'l Twitter Elite, Liberal (vulpop)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Conservative (vulpop) -- WI-Nat'l Twitter Elite, Liberal (vulpop)</a:t>
            </a:r>
          </a:p>
          <a:p>
            <a:pPr marL="228600" indent="-228600">
              <a:buFont typeface="+mj-lt"/>
              <a:buAutoNum type="arabicPeriod"/>
            </a:pPr>
            <a:r>
              <a:rPr lang="en-US" sz="1400" dirty="0">
                <a:solidFill>
                  <a:sysClr val="windowText" lastClr="000000"/>
                </a:solidFill>
              </a:rPr>
              <a:t>National News, Liberal (pharma) -- WI-Local Twitter Actors, Moderate (price)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Liberal(price}-- WI-Local Twitter Actors, Conserv. (pharma) 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Liberal (pharma) -- WI-Local Twitter Actors, Conserv. (pharma) 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Moderate (vulpop) -- WI-Local Twitter Actors, Liberal(pharma) 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Conservative (pharma) -- WI-Nat'l Twitter Elite, Liberal (vulpop)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Conservative (vulpop)-- WI-Nat'l Twitter Elite, Liberal (vulpop)</a:t>
            </a:r>
          </a:p>
          <a:p>
            <a:pPr marL="228600" indent="-228600">
              <a:buFont typeface="+mj-lt"/>
              <a:buAutoNum type="arabicPeriod"/>
            </a:pPr>
            <a:r>
              <a:rPr lang="en-US" sz="1400" dirty="0">
                <a:solidFill>
                  <a:sysClr val="windowText" lastClr="000000"/>
                </a:solidFill>
              </a:rPr>
              <a:t>WI-Nat'l Twitter Elite, Liberal (vulpop)-- WI-Local Twitter Actors, Liberal(vulpop)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WI-Nat'l Twitter Elite, Liberal(vulpop)--WI-Local Twitter Actors, Moderate(vulpop)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WI-Nat'l Twitter Elite, Liberal (pharma) -- WI-Local Twitter Actors, Conserv. (pharma) 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WI-Nat'l Twitter Elite, Libera(pharma) l -- WI-Local Twitter Actors, Conserv. (price)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WI-Nat'l Twitter Elite, Liberal (vulpop)-- WI-Local Twitter Actors, Conserv. (vulpop)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WI-Nat'l Twitter Elites, Conserv.( vulpop)--WI-Local Twitter Actors, Liberal(vulpop)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WI-Nat'l Twitter Elites, Conserv. (pharma) -- WI-Local Twitter Actors, Moderate(price)</a:t>
            </a:r>
          </a:p>
          <a:p>
            <a:pPr marL="228600" indent="-228600">
              <a:buFont typeface="+mj-lt"/>
              <a:buAutoNum type="arabicPeriod"/>
            </a:pPr>
            <a:r>
              <a:rPr lang="en-US" sz="1400" dirty="0">
                <a:solidFill>
                  <a:sysClr val="windowText" lastClr="000000"/>
                </a:solidFill>
              </a:rPr>
              <a:t>National News, Liberal (price) --Twitter Discourse (price)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National News, Liberal (pharma) --Twitter Discourse (price)</a:t>
            </a:r>
          </a:p>
          <a:p>
            <a:pPr marL="228600" indent="-228600">
              <a:buFont typeface="+mj-lt"/>
              <a:buAutoNum type="arabicPeriod"/>
            </a:pPr>
            <a:r>
              <a:rPr lang="en-US" sz="1400" dirty="0">
                <a:solidFill>
                  <a:sysClr val="windowText" lastClr="000000"/>
                </a:solidFill>
              </a:rPr>
              <a:t>WI-Nat'l Twitter Elites, Conserv.  (pharma) --Twitter Discourse (pharma) 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WI-Nat'l Twitter Elites, Conserv. (price)--Twitter Discourse(price)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WI-Nat'l Twitter Elites, Conserv. (vulpop)--Twitter Discourse (vulpop)</a:t>
            </a:r>
          </a:p>
          <a:p>
            <a:pPr marL="228600" indent="-228600">
              <a:buFont typeface="+mj-lt"/>
              <a:buAutoNum type="arabicPeriod"/>
            </a:pPr>
            <a:r>
              <a:rPr lang="en-US" sz="1400" dirty="0">
                <a:solidFill>
                  <a:sysClr val="windowText" lastClr="000000"/>
                </a:solidFill>
              </a:rPr>
              <a:t>Talk Radio, Conservative (vulpop) -- WI-Nat'l Twitter Elite, Liberal(price)</a:t>
            </a:r>
            <a:br>
              <a:rPr lang="en-US" sz="1400" dirty="0">
                <a:solidFill>
                  <a:sysClr val="windowText" lastClr="000000"/>
                </a:solidFill>
              </a:rPr>
            </a:br>
            <a:r>
              <a:rPr lang="en-US" sz="1400" dirty="0">
                <a:solidFill>
                  <a:sysClr val="windowText" lastClr="000000"/>
                </a:solidFill>
              </a:rPr>
              <a:t>Talk Radio, Conservative (price) -- WI-Nat'l Twitter Elite, Liberal (pharma) </a:t>
            </a:r>
            <a:endParaRPr lang="en-US" sz="1600" dirty="0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02870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4" name="Straight Arrow Connector 183">
            <a:extLst>
              <a:ext uri="{FF2B5EF4-FFF2-40B4-BE49-F238E27FC236}">
                <a16:creationId xmlns:a16="http://schemas.microsoft.com/office/drawing/2014/main" id="{DE7CAC05-98D6-6A43-9932-CFE6A7A8A19B}"/>
              </a:ext>
            </a:extLst>
          </p:cNvPr>
          <p:cNvCxnSpPr>
            <a:cxnSpLocks/>
            <a:endCxn id="15" idx="1"/>
          </p:cNvCxnSpPr>
          <p:nvPr/>
        </p:nvCxnSpPr>
        <p:spPr>
          <a:xfrm>
            <a:off x="2712231" y="3754775"/>
            <a:ext cx="6884524" cy="497642"/>
          </a:xfrm>
          <a:prstGeom prst="straightConnector1">
            <a:avLst/>
          </a:prstGeom>
          <a:ln w="6350"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Arrow Connector 95">
            <a:extLst>
              <a:ext uri="{FF2B5EF4-FFF2-40B4-BE49-F238E27FC236}">
                <a16:creationId xmlns:a16="http://schemas.microsoft.com/office/drawing/2014/main" id="{8334F684-7677-744A-8334-EA4023D89DDA}"/>
              </a:ext>
            </a:extLst>
          </p:cNvPr>
          <p:cNvCxnSpPr>
            <a:cxnSpLocks/>
          </p:cNvCxnSpPr>
          <p:nvPr/>
        </p:nvCxnSpPr>
        <p:spPr>
          <a:xfrm>
            <a:off x="2673497" y="1697183"/>
            <a:ext cx="4505445" cy="477202"/>
          </a:xfrm>
          <a:prstGeom prst="straightConnector1">
            <a:avLst/>
          </a:prstGeom>
          <a:ln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0FBAC12F-C3F0-4D4A-9362-0B07C12C1EE7}"/>
              </a:ext>
            </a:extLst>
          </p:cNvPr>
          <p:cNvCxnSpPr>
            <a:cxnSpLocks/>
          </p:cNvCxnSpPr>
          <p:nvPr/>
        </p:nvCxnSpPr>
        <p:spPr>
          <a:xfrm flipH="1" flipV="1">
            <a:off x="4941666" y="1558245"/>
            <a:ext cx="0" cy="3280958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Straight Arrow Connector 236">
            <a:extLst>
              <a:ext uri="{FF2B5EF4-FFF2-40B4-BE49-F238E27FC236}">
                <a16:creationId xmlns:a16="http://schemas.microsoft.com/office/drawing/2014/main" id="{BB78C8C9-A86A-264B-A3C7-6ED9A6192BC5}"/>
              </a:ext>
            </a:extLst>
          </p:cNvPr>
          <p:cNvCxnSpPr>
            <a:cxnSpLocks/>
          </p:cNvCxnSpPr>
          <p:nvPr/>
        </p:nvCxnSpPr>
        <p:spPr>
          <a:xfrm>
            <a:off x="8776786" y="2707488"/>
            <a:ext cx="830877" cy="1094926"/>
          </a:xfrm>
          <a:prstGeom prst="straightConnector1">
            <a:avLst/>
          </a:prstGeom>
          <a:ln w="6350"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78">
            <a:extLst>
              <a:ext uri="{FF2B5EF4-FFF2-40B4-BE49-F238E27FC236}">
                <a16:creationId xmlns:a16="http://schemas.microsoft.com/office/drawing/2014/main" id="{D9317A9D-054E-F643-9135-48E7E93D00CD}"/>
              </a:ext>
            </a:extLst>
          </p:cNvPr>
          <p:cNvCxnSpPr>
            <a:cxnSpLocks/>
          </p:cNvCxnSpPr>
          <p:nvPr/>
        </p:nvCxnSpPr>
        <p:spPr>
          <a:xfrm>
            <a:off x="2686418" y="2680194"/>
            <a:ext cx="6931805" cy="385870"/>
          </a:xfrm>
          <a:prstGeom prst="straightConnector1">
            <a:avLst/>
          </a:prstGeom>
          <a:ln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>
            <a:extLst>
              <a:ext uri="{FF2B5EF4-FFF2-40B4-BE49-F238E27FC236}">
                <a16:creationId xmlns:a16="http://schemas.microsoft.com/office/drawing/2014/main" id="{8C170E7A-B2B3-7D49-9526-BF4CE595A4E0}"/>
              </a:ext>
            </a:extLst>
          </p:cNvPr>
          <p:cNvCxnSpPr>
            <a:cxnSpLocks/>
          </p:cNvCxnSpPr>
          <p:nvPr/>
        </p:nvCxnSpPr>
        <p:spPr>
          <a:xfrm flipV="1">
            <a:off x="9016356" y="3086310"/>
            <a:ext cx="582284" cy="1528495"/>
          </a:xfrm>
          <a:prstGeom prst="straightConnector1">
            <a:avLst/>
          </a:prstGeom>
          <a:ln w="6350"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0" name="Arc 199">
            <a:extLst>
              <a:ext uri="{FF2B5EF4-FFF2-40B4-BE49-F238E27FC236}">
                <a16:creationId xmlns:a16="http://schemas.microsoft.com/office/drawing/2014/main" id="{B9264F4C-46B8-3443-8FCC-B3596BB5A7FD}"/>
              </a:ext>
            </a:extLst>
          </p:cNvPr>
          <p:cNvSpPr/>
          <p:nvPr/>
        </p:nvSpPr>
        <p:spPr>
          <a:xfrm rot="5400000">
            <a:off x="5062597" y="1542083"/>
            <a:ext cx="2407692" cy="6935910"/>
          </a:xfrm>
          <a:prstGeom prst="arc">
            <a:avLst>
              <a:gd name="adj1" fmla="val 15877739"/>
              <a:gd name="adj2" fmla="val 5409229"/>
            </a:avLst>
          </a:prstGeom>
          <a:solidFill>
            <a:schemeClr val="bg1"/>
          </a:solidFill>
          <a:ln w="444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95" name="Straight Arrow Connector 194">
            <a:extLst>
              <a:ext uri="{FF2B5EF4-FFF2-40B4-BE49-F238E27FC236}">
                <a16:creationId xmlns:a16="http://schemas.microsoft.com/office/drawing/2014/main" id="{EF0015F0-1389-8D45-8F02-557914981181}"/>
              </a:ext>
            </a:extLst>
          </p:cNvPr>
          <p:cNvCxnSpPr>
            <a:cxnSpLocks/>
          </p:cNvCxnSpPr>
          <p:nvPr/>
        </p:nvCxnSpPr>
        <p:spPr>
          <a:xfrm flipV="1">
            <a:off x="2762541" y="4985291"/>
            <a:ext cx="1355383" cy="263"/>
          </a:xfrm>
          <a:prstGeom prst="straightConnector1">
            <a:avLst/>
          </a:prstGeom>
          <a:ln w="952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27E750A4-B15C-4D01-909E-1C08FAE482FD}"/>
              </a:ext>
            </a:extLst>
          </p:cNvPr>
          <p:cNvCxnSpPr>
            <a:cxnSpLocks/>
          </p:cNvCxnSpPr>
          <p:nvPr/>
        </p:nvCxnSpPr>
        <p:spPr>
          <a:xfrm flipV="1">
            <a:off x="2736512" y="1558245"/>
            <a:ext cx="4488217" cy="552005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Arc 74">
            <a:extLst>
              <a:ext uri="{FF2B5EF4-FFF2-40B4-BE49-F238E27FC236}">
                <a16:creationId xmlns:a16="http://schemas.microsoft.com/office/drawing/2014/main" id="{B1076CEC-92AE-4C2B-B94A-A0651683D909}"/>
              </a:ext>
            </a:extLst>
          </p:cNvPr>
          <p:cNvSpPr/>
          <p:nvPr/>
        </p:nvSpPr>
        <p:spPr>
          <a:xfrm rot="10800000">
            <a:off x="987518" y="2712416"/>
            <a:ext cx="0" cy="1723454"/>
          </a:xfrm>
          <a:prstGeom prst="arc">
            <a:avLst>
              <a:gd name="adj1" fmla="val 16200000"/>
              <a:gd name="adj2" fmla="val 5375702"/>
            </a:avLst>
          </a:prstGeom>
          <a:ln w="444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5" name="Arc 144">
            <a:extLst>
              <a:ext uri="{FF2B5EF4-FFF2-40B4-BE49-F238E27FC236}">
                <a16:creationId xmlns:a16="http://schemas.microsoft.com/office/drawing/2014/main" id="{06CDB5BB-4147-164A-96DC-E357608DA2F2}"/>
              </a:ext>
            </a:extLst>
          </p:cNvPr>
          <p:cNvSpPr/>
          <p:nvPr/>
        </p:nvSpPr>
        <p:spPr>
          <a:xfrm rot="4994374">
            <a:off x="7039330" y="3057894"/>
            <a:ext cx="1291194" cy="3898017"/>
          </a:xfrm>
          <a:prstGeom prst="arc">
            <a:avLst>
              <a:gd name="adj1" fmla="val 16024870"/>
              <a:gd name="adj2" fmla="val 5008706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73" name="Straight Arrow Connector 72">
            <a:extLst>
              <a:ext uri="{FF2B5EF4-FFF2-40B4-BE49-F238E27FC236}">
                <a16:creationId xmlns:a16="http://schemas.microsoft.com/office/drawing/2014/main" id="{8F54D996-AB3C-B146-BEFF-390C6FA791ED}"/>
              </a:ext>
            </a:extLst>
          </p:cNvPr>
          <p:cNvCxnSpPr>
            <a:cxnSpLocks/>
          </p:cNvCxnSpPr>
          <p:nvPr/>
        </p:nvCxnSpPr>
        <p:spPr>
          <a:xfrm flipV="1">
            <a:off x="2736512" y="1540583"/>
            <a:ext cx="1300762" cy="569667"/>
          </a:xfrm>
          <a:prstGeom prst="straightConnector1">
            <a:avLst/>
          </a:prstGeom>
          <a:ln w="3175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80">
            <a:extLst>
              <a:ext uri="{FF2B5EF4-FFF2-40B4-BE49-F238E27FC236}">
                <a16:creationId xmlns:a16="http://schemas.microsoft.com/office/drawing/2014/main" id="{6379FB89-30AD-0549-9AFB-F34540CDBE86}"/>
              </a:ext>
            </a:extLst>
          </p:cNvPr>
          <p:cNvCxnSpPr>
            <a:cxnSpLocks/>
          </p:cNvCxnSpPr>
          <p:nvPr/>
        </p:nvCxnSpPr>
        <p:spPr>
          <a:xfrm flipV="1">
            <a:off x="2722496" y="1558246"/>
            <a:ext cx="1334033" cy="1604868"/>
          </a:xfrm>
          <a:prstGeom prst="straightConnector1">
            <a:avLst/>
          </a:prstGeom>
          <a:ln w="3175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151B66A6-6AC8-CB49-BAC8-E8ADD4BFFC5B}"/>
              </a:ext>
            </a:extLst>
          </p:cNvPr>
          <p:cNvCxnSpPr>
            <a:cxnSpLocks/>
          </p:cNvCxnSpPr>
          <p:nvPr/>
        </p:nvCxnSpPr>
        <p:spPr>
          <a:xfrm>
            <a:off x="2711892" y="1688289"/>
            <a:ext cx="1406032" cy="3178861"/>
          </a:xfrm>
          <a:prstGeom prst="straightConnector1">
            <a:avLst/>
          </a:prstGeom>
          <a:ln w="4445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91343EEB-1C17-3C4F-9DCF-D51C00DA8FCA}"/>
              </a:ext>
            </a:extLst>
          </p:cNvPr>
          <p:cNvCxnSpPr>
            <a:cxnSpLocks/>
          </p:cNvCxnSpPr>
          <p:nvPr/>
        </p:nvCxnSpPr>
        <p:spPr>
          <a:xfrm>
            <a:off x="2762541" y="1705018"/>
            <a:ext cx="4441221" cy="1649756"/>
          </a:xfrm>
          <a:prstGeom prst="straightConnector1">
            <a:avLst/>
          </a:prstGeom>
          <a:ln w="6350"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Arrow Connector 138">
            <a:extLst>
              <a:ext uri="{FF2B5EF4-FFF2-40B4-BE49-F238E27FC236}">
                <a16:creationId xmlns:a16="http://schemas.microsoft.com/office/drawing/2014/main" id="{F98A8067-922D-1245-A3FD-BB66925FD38C}"/>
              </a:ext>
            </a:extLst>
          </p:cNvPr>
          <p:cNvCxnSpPr>
            <a:cxnSpLocks/>
            <a:stCxn id="3" idx="3"/>
          </p:cNvCxnSpPr>
          <p:nvPr/>
        </p:nvCxnSpPr>
        <p:spPr>
          <a:xfrm>
            <a:off x="2728305" y="2411333"/>
            <a:ext cx="4459251" cy="70758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Straight Arrow Connector 141">
            <a:extLst>
              <a:ext uri="{FF2B5EF4-FFF2-40B4-BE49-F238E27FC236}">
                <a16:creationId xmlns:a16="http://schemas.microsoft.com/office/drawing/2014/main" id="{37F4BE9F-71CD-0E49-A0ED-180DAAB8167C}"/>
              </a:ext>
            </a:extLst>
          </p:cNvPr>
          <p:cNvCxnSpPr>
            <a:cxnSpLocks/>
          </p:cNvCxnSpPr>
          <p:nvPr/>
        </p:nvCxnSpPr>
        <p:spPr>
          <a:xfrm>
            <a:off x="2729671" y="2707488"/>
            <a:ext cx="1379263" cy="2144494"/>
          </a:xfrm>
          <a:prstGeom prst="straightConnector1">
            <a:avLst/>
          </a:prstGeom>
          <a:ln w="317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Arrow Connector 143">
            <a:extLst>
              <a:ext uri="{FF2B5EF4-FFF2-40B4-BE49-F238E27FC236}">
                <a16:creationId xmlns:a16="http://schemas.microsoft.com/office/drawing/2014/main" id="{9D1F8304-429F-AE4B-BDEB-E5C4125409AA}"/>
              </a:ext>
            </a:extLst>
          </p:cNvPr>
          <p:cNvCxnSpPr>
            <a:cxnSpLocks/>
          </p:cNvCxnSpPr>
          <p:nvPr/>
        </p:nvCxnSpPr>
        <p:spPr>
          <a:xfrm>
            <a:off x="2722496" y="2110250"/>
            <a:ext cx="4490371" cy="1252524"/>
          </a:xfrm>
          <a:prstGeom prst="straightConnector1">
            <a:avLst/>
          </a:prstGeom>
          <a:ln w="3175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Straight Arrow Connector 155">
            <a:extLst>
              <a:ext uri="{FF2B5EF4-FFF2-40B4-BE49-F238E27FC236}">
                <a16:creationId xmlns:a16="http://schemas.microsoft.com/office/drawing/2014/main" id="{5CD69385-85DC-E944-A5E0-B9DC3028C945}"/>
              </a:ext>
            </a:extLst>
          </p:cNvPr>
          <p:cNvCxnSpPr>
            <a:cxnSpLocks/>
            <a:endCxn id="145" idx="0"/>
          </p:cNvCxnSpPr>
          <p:nvPr/>
        </p:nvCxnSpPr>
        <p:spPr>
          <a:xfrm>
            <a:off x="2722496" y="2716218"/>
            <a:ext cx="6863797" cy="1966386"/>
          </a:xfrm>
          <a:prstGeom prst="straightConnector1">
            <a:avLst/>
          </a:prstGeom>
          <a:ln w="444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Straight Arrow Connector 171">
            <a:extLst>
              <a:ext uri="{FF2B5EF4-FFF2-40B4-BE49-F238E27FC236}">
                <a16:creationId xmlns:a16="http://schemas.microsoft.com/office/drawing/2014/main" id="{0AD9D458-0F21-294A-88E8-F81CF6820CC2}"/>
              </a:ext>
            </a:extLst>
          </p:cNvPr>
          <p:cNvCxnSpPr>
            <a:cxnSpLocks/>
          </p:cNvCxnSpPr>
          <p:nvPr/>
        </p:nvCxnSpPr>
        <p:spPr>
          <a:xfrm flipV="1">
            <a:off x="2722496" y="1558245"/>
            <a:ext cx="4502233" cy="1609622"/>
          </a:xfrm>
          <a:prstGeom prst="straightConnector1">
            <a:avLst/>
          </a:prstGeom>
          <a:ln w="1905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Straight Arrow Connector 175">
            <a:extLst>
              <a:ext uri="{FF2B5EF4-FFF2-40B4-BE49-F238E27FC236}">
                <a16:creationId xmlns:a16="http://schemas.microsoft.com/office/drawing/2014/main" id="{16196250-0F8E-0847-A6B2-FF4FBF09B933}"/>
              </a:ext>
            </a:extLst>
          </p:cNvPr>
          <p:cNvCxnSpPr>
            <a:cxnSpLocks/>
          </p:cNvCxnSpPr>
          <p:nvPr/>
        </p:nvCxnSpPr>
        <p:spPr>
          <a:xfrm flipV="1">
            <a:off x="2736512" y="2761442"/>
            <a:ext cx="4457312" cy="409875"/>
          </a:xfrm>
          <a:prstGeom prst="straightConnector1">
            <a:avLst/>
          </a:prstGeom>
          <a:ln w="1905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Arrow Connector 179">
            <a:extLst>
              <a:ext uri="{FF2B5EF4-FFF2-40B4-BE49-F238E27FC236}">
                <a16:creationId xmlns:a16="http://schemas.microsoft.com/office/drawing/2014/main" id="{BA4E97A7-AFEC-414E-B997-DD92EAFF5330}"/>
              </a:ext>
            </a:extLst>
          </p:cNvPr>
          <p:cNvCxnSpPr>
            <a:cxnSpLocks/>
          </p:cNvCxnSpPr>
          <p:nvPr/>
        </p:nvCxnSpPr>
        <p:spPr>
          <a:xfrm>
            <a:off x="2613190" y="3717162"/>
            <a:ext cx="1514669" cy="1179329"/>
          </a:xfrm>
          <a:prstGeom prst="straightConnector1">
            <a:avLst/>
          </a:prstGeom>
          <a:ln w="698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8" name="Arc 187">
            <a:extLst>
              <a:ext uri="{FF2B5EF4-FFF2-40B4-BE49-F238E27FC236}">
                <a16:creationId xmlns:a16="http://schemas.microsoft.com/office/drawing/2014/main" id="{55C2F8E5-08FB-6A43-8C6B-55A42881CA63}"/>
              </a:ext>
            </a:extLst>
          </p:cNvPr>
          <p:cNvSpPr/>
          <p:nvPr/>
        </p:nvSpPr>
        <p:spPr>
          <a:xfrm rot="10800000">
            <a:off x="425151" y="1140525"/>
            <a:ext cx="1068363" cy="3308775"/>
          </a:xfrm>
          <a:prstGeom prst="arc">
            <a:avLst>
              <a:gd name="adj1" fmla="val 16200000"/>
              <a:gd name="adj2" fmla="val 5276768"/>
            </a:avLst>
          </a:prstGeom>
          <a:ln w="571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00B050"/>
              </a:solidFill>
            </a:endParaRPr>
          </a:p>
        </p:txBody>
      </p:sp>
      <p:cxnSp>
        <p:nvCxnSpPr>
          <p:cNvPr id="191" name="Straight Arrow Connector 190">
            <a:extLst>
              <a:ext uri="{FF2B5EF4-FFF2-40B4-BE49-F238E27FC236}">
                <a16:creationId xmlns:a16="http://schemas.microsoft.com/office/drawing/2014/main" id="{364B2C95-859D-544F-BE98-1BE77CDE4C12}"/>
              </a:ext>
            </a:extLst>
          </p:cNvPr>
          <p:cNvCxnSpPr>
            <a:cxnSpLocks/>
          </p:cNvCxnSpPr>
          <p:nvPr/>
        </p:nvCxnSpPr>
        <p:spPr>
          <a:xfrm flipV="1">
            <a:off x="2798085" y="2789888"/>
            <a:ext cx="4380857" cy="1659413"/>
          </a:xfrm>
          <a:prstGeom prst="straightConnector1">
            <a:avLst/>
          </a:prstGeom>
          <a:ln w="9652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Straight Arrow Connector 201">
            <a:extLst>
              <a:ext uri="{FF2B5EF4-FFF2-40B4-BE49-F238E27FC236}">
                <a16:creationId xmlns:a16="http://schemas.microsoft.com/office/drawing/2014/main" id="{54334F96-B737-5443-9D19-763BFF4936EE}"/>
              </a:ext>
            </a:extLst>
          </p:cNvPr>
          <p:cNvCxnSpPr>
            <a:cxnSpLocks/>
          </p:cNvCxnSpPr>
          <p:nvPr/>
        </p:nvCxnSpPr>
        <p:spPr>
          <a:xfrm flipV="1">
            <a:off x="5838602" y="1558245"/>
            <a:ext cx="1386127" cy="3293737"/>
          </a:xfrm>
          <a:prstGeom prst="straightConnector1">
            <a:avLst/>
          </a:prstGeom>
          <a:ln w="698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6" name="Straight Arrow Connector 205">
            <a:extLst>
              <a:ext uri="{FF2B5EF4-FFF2-40B4-BE49-F238E27FC236}">
                <a16:creationId xmlns:a16="http://schemas.microsoft.com/office/drawing/2014/main" id="{65E1DBF5-0AF8-7B48-9D79-5106783EE769}"/>
              </a:ext>
            </a:extLst>
          </p:cNvPr>
          <p:cNvCxnSpPr>
            <a:cxnSpLocks/>
          </p:cNvCxnSpPr>
          <p:nvPr/>
        </p:nvCxnSpPr>
        <p:spPr>
          <a:xfrm flipV="1">
            <a:off x="5876186" y="2789888"/>
            <a:ext cx="1321866" cy="2040430"/>
          </a:xfrm>
          <a:prstGeom prst="straightConnector1">
            <a:avLst/>
          </a:prstGeom>
          <a:ln w="3175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Straight Arrow Connector 209">
            <a:extLst>
              <a:ext uri="{FF2B5EF4-FFF2-40B4-BE49-F238E27FC236}">
                <a16:creationId xmlns:a16="http://schemas.microsoft.com/office/drawing/2014/main" id="{2182B3ED-A652-D149-8596-FA1FA76BCF68}"/>
              </a:ext>
            </a:extLst>
          </p:cNvPr>
          <p:cNvCxnSpPr>
            <a:cxnSpLocks/>
          </p:cNvCxnSpPr>
          <p:nvPr/>
        </p:nvCxnSpPr>
        <p:spPr>
          <a:xfrm flipV="1">
            <a:off x="5878182" y="3350040"/>
            <a:ext cx="1334685" cy="1489164"/>
          </a:xfrm>
          <a:prstGeom prst="straightConnector1">
            <a:avLst/>
          </a:prstGeom>
          <a:ln w="1905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7" name="Straight Arrow Connector 216">
            <a:extLst>
              <a:ext uri="{FF2B5EF4-FFF2-40B4-BE49-F238E27FC236}">
                <a16:creationId xmlns:a16="http://schemas.microsoft.com/office/drawing/2014/main" id="{A616CF45-9D5D-D847-9B85-94BBE5E4D6A4}"/>
              </a:ext>
            </a:extLst>
          </p:cNvPr>
          <p:cNvCxnSpPr>
            <a:cxnSpLocks/>
          </p:cNvCxnSpPr>
          <p:nvPr/>
        </p:nvCxnSpPr>
        <p:spPr>
          <a:xfrm>
            <a:off x="5878679" y="5211733"/>
            <a:ext cx="1310335" cy="0"/>
          </a:xfrm>
          <a:prstGeom prst="straightConnector1">
            <a:avLst/>
          </a:prstGeom>
          <a:ln w="19050">
            <a:solidFill>
              <a:schemeClr val="tx1">
                <a:lumMod val="95000"/>
                <a:lumOff val="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1" name="Straight Arrow Connector 240">
            <a:extLst>
              <a:ext uri="{FF2B5EF4-FFF2-40B4-BE49-F238E27FC236}">
                <a16:creationId xmlns:a16="http://schemas.microsoft.com/office/drawing/2014/main" id="{FD872306-7FAE-A841-B1AE-1D2FCCD02036}"/>
              </a:ext>
            </a:extLst>
          </p:cNvPr>
          <p:cNvCxnSpPr>
            <a:cxnSpLocks/>
          </p:cNvCxnSpPr>
          <p:nvPr/>
        </p:nvCxnSpPr>
        <p:spPr>
          <a:xfrm flipV="1">
            <a:off x="9050982" y="3793996"/>
            <a:ext cx="567241" cy="156284"/>
          </a:xfrm>
          <a:prstGeom prst="straightConnector1">
            <a:avLst/>
          </a:prstGeom>
          <a:ln w="6350"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Straight Arrow Connector 253">
            <a:extLst>
              <a:ext uri="{FF2B5EF4-FFF2-40B4-BE49-F238E27FC236}">
                <a16:creationId xmlns:a16="http://schemas.microsoft.com/office/drawing/2014/main" id="{9FBF0ED4-FD56-3D4C-A603-506885ED7D97}"/>
              </a:ext>
            </a:extLst>
          </p:cNvPr>
          <p:cNvCxnSpPr>
            <a:cxnSpLocks/>
          </p:cNvCxnSpPr>
          <p:nvPr/>
        </p:nvCxnSpPr>
        <p:spPr>
          <a:xfrm flipV="1">
            <a:off x="9022527" y="4700152"/>
            <a:ext cx="589442" cy="9465"/>
          </a:xfrm>
          <a:prstGeom prst="straightConnector1">
            <a:avLst/>
          </a:prstGeom>
          <a:ln w="190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Arc 83">
            <a:extLst>
              <a:ext uri="{FF2B5EF4-FFF2-40B4-BE49-F238E27FC236}">
                <a16:creationId xmlns:a16="http://schemas.microsoft.com/office/drawing/2014/main" id="{178D0B3B-7F21-A841-95D7-86B6FBDB6354}"/>
              </a:ext>
            </a:extLst>
          </p:cNvPr>
          <p:cNvSpPr/>
          <p:nvPr/>
        </p:nvSpPr>
        <p:spPr>
          <a:xfrm rot="16858182">
            <a:off x="7765048" y="-1199456"/>
            <a:ext cx="1651615" cy="5775490"/>
          </a:xfrm>
          <a:prstGeom prst="arc">
            <a:avLst>
              <a:gd name="adj1" fmla="val 16438366"/>
              <a:gd name="adj2" fmla="val 5281872"/>
            </a:avLst>
          </a:prstGeom>
          <a:ln w="12700">
            <a:solidFill>
              <a:schemeClr val="bg1">
                <a:lumMod val="65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87" name="Straight Arrow Connector 86">
            <a:extLst>
              <a:ext uri="{FF2B5EF4-FFF2-40B4-BE49-F238E27FC236}">
                <a16:creationId xmlns:a16="http://schemas.microsoft.com/office/drawing/2014/main" id="{C7F44300-EF05-294C-BEF9-113AA7475292}"/>
              </a:ext>
            </a:extLst>
          </p:cNvPr>
          <p:cNvCxnSpPr>
            <a:cxnSpLocks/>
          </p:cNvCxnSpPr>
          <p:nvPr/>
        </p:nvCxnSpPr>
        <p:spPr>
          <a:xfrm>
            <a:off x="8711842" y="2171483"/>
            <a:ext cx="918409" cy="1"/>
          </a:xfrm>
          <a:prstGeom prst="straightConnector1">
            <a:avLst/>
          </a:prstGeom>
          <a:ln w="6350"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Arrow Connector 89">
            <a:extLst>
              <a:ext uri="{FF2B5EF4-FFF2-40B4-BE49-F238E27FC236}">
                <a16:creationId xmlns:a16="http://schemas.microsoft.com/office/drawing/2014/main" id="{B2B0523B-9A70-DD4D-BAB3-2E333E022A9D}"/>
              </a:ext>
            </a:extLst>
          </p:cNvPr>
          <p:cNvCxnSpPr>
            <a:cxnSpLocks/>
          </p:cNvCxnSpPr>
          <p:nvPr/>
        </p:nvCxnSpPr>
        <p:spPr>
          <a:xfrm>
            <a:off x="9016356" y="1576463"/>
            <a:ext cx="591307" cy="604021"/>
          </a:xfrm>
          <a:prstGeom prst="straightConnector1">
            <a:avLst/>
          </a:prstGeom>
          <a:ln w="6350"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073EF414-8B6D-B447-B924-51D8B994ADFC}"/>
              </a:ext>
            </a:extLst>
          </p:cNvPr>
          <p:cNvCxnSpPr>
            <a:cxnSpLocks/>
          </p:cNvCxnSpPr>
          <p:nvPr/>
        </p:nvCxnSpPr>
        <p:spPr>
          <a:xfrm flipH="1">
            <a:off x="11340228" y="3085680"/>
            <a:ext cx="5951" cy="718433"/>
          </a:xfrm>
          <a:prstGeom prst="straightConnector1">
            <a:avLst/>
          </a:prstGeom>
          <a:ln w="6350">
            <a:solidFill>
              <a:schemeClr val="bg1">
                <a:lumMod val="65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3B438B89-1104-4A57-933C-D004A30E93A1}"/>
              </a:ext>
            </a:extLst>
          </p:cNvPr>
          <p:cNvCxnSpPr/>
          <p:nvPr/>
        </p:nvCxnSpPr>
        <p:spPr>
          <a:xfrm>
            <a:off x="938760" y="1713987"/>
            <a:ext cx="0" cy="439605"/>
          </a:xfrm>
          <a:prstGeom prst="line">
            <a:avLst/>
          </a:prstGeom>
          <a:ln w="952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AF0F01C9-7EE4-496C-AB1C-8AE578B55838}"/>
              </a:ext>
            </a:extLst>
          </p:cNvPr>
          <p:cNvCxnSpPr>
            <a:cxnSpLocks/>
          </p:cNvCxnSpPr>
          <p:nvPr/>
        </p:nvCxnSpPr>
        <p:spPr>
          <a:xfrm flipH="1">
            <a:off x="5851206" y="983397"/>
            <a:ext cx="1352557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B7185BD5-00F0-4142-A184-CE5820269514}"/>
              </a:ext>
            </a:extLst>
          </p:cNvPr>
          <p:cNvCxnSpPr>
            <a:cxnSpLocks/>
          </p:cNvCxnSpPr>
          <p:nvPr/>
        </p:nvCxnSpPr>
        <p:spPr>
          <a:xfrm>
            <a:off x="7993331" y="1590785"/>
            <a:ext cx="3179" cy="588055"/>
          </a:xfrm>
          <a:prstGeom prst="line">
            <a:avLst/>
          </a:prstGeom>
          <a:ln w="698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Connector 136">
            <a:extLst>
              <a:ext uri="{FF2B5EF4-FFF2-40B4-BE49-F238E27FC236}">
                <a16:creationId xmlns:a16="http://schemas.microsoft.com/office/drawing/2014/main" id="{F8DF8793-0475-432D-BA28-AF79689F28D0}"/>
              </a:ext>
            </a:extLst>
          </p:cNvPr>
          <p:cNvCxnSpPr>
            <a:cxnSpLocks/>
          </p:cNvCxnSpPr>
          <p:nvPr/>
        </p:nvCxnSpPr>
        <p:spPr>
          <a:xfrm flipV="1">
            <a:off x="1251742" y="2712416"/>
            <a:ext cx="0" cy="450698"/>
          </a:xfrm>
          <a:prstGeom prst="line">
            <a:avLst/>
          </a:prstGeom>
          <a:ln w="698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2" name="Arc 181">
            <a:extLst>
              <a:ext uri="{FF2B5EF4-FFF2-40B4-BE49-F238E27FC236}">
                <a16:creationId xmlns:a16="http://schemas.microsoft.com/office/drawing/2014/main" id="{F33BC60C-0FB9-4F96-A688-C320C2295183}"/>
              </a:ext>
            </a:extLst>
          </p:cNvPr>
          <p:cNvSpPr/>
          <p:nvPr/>
        </p:nvSpPr>
        <p:spPr>
          <a:xfrm rot="10800000">
            <a:off x="765075" y="1537923"/>
            <a:ext cx="847096" cy="1633394"/>
          </a:xfrm>
          <a:prstGeom prst="arc">
            <a:avLst>
              <a:gd name="adj1" fmla="val 16154875"/>
              <a:gd name="adj2" fmla="val 4098948"/>
            </a:avLst>
          </a:prstGeom>
          <a:ln w="190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cxnSp>
        <p:nvCxnSpPr>
          <p:cNvPr id="193" name="Straight Connector 192">
            <a:extLst>
              <a:ext uri="{FF2B5EF4-FFF2-40B4-BE49-F238E27FC236}">
                <a16:creationId xmlns:a16="http://schemas.microsoft.com/office/drawing/2014/main" id="{4E25A80D-DCA3-48D1-80FA-0DB25C308E7D}"/>
              </a:ext>
            </a:extLst>
          </p:cNvPr>
          <p:cNvCxnSpPr>
            <a:cxnSpLocks/>
          </p:cNvCxnSpPr>
          <p:nvPr/>
        </p:nvCxnSpPr>
        <p:spPr>
          <a:xfrm>
            <a:off x="8466711" y="2773071"/>
            <a:ext cx="3179" cy="588055"/>
          </a:xfrm>
          <a:prstGeom prst="line">
            <a:avLst/>
          </a:prstGeom>
          <a:ln w="317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7" name="Arc 226">
            <a:extLst>
              <a:ext uri="{FF2B5EF4-FFF2-40B4-BE49-F238E27FC236}">
                <a16:creationId xmlns:a16="http://schemas.microsoft.com/office/drawing/2014/main" id="{1A0E0CE4-FBAD-4A2E-BBD1-71D3EF1DC329}"/>
              </a:ext>
            </a:extLst>
          </p:cNvPr>
          <p:cNvSpPr/>
          <p:nvPr/>
        </p:nvSpPr>
        <p:spPr>
          <a:xfrm rot="16200000">
            <a:off x="5115617" y="-2722317"/>
            <a:ext cx="3142484" cy="9477397"/>
          </a:xfrm>
          <a:prstGeom prst="arc">
            <a:avLst>
              <a:gd name="adj1" fmla="val 16937991"/>
              <a:gd name="adj2" fmla="val 5531487"/>
            </a:avLst>
          </a:prstGeom>
          <a:ln w="12700">
            <a:solidFill>
              <a:schemeClr val="bg1">
                <a:lumMod val="65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225" name="Straight Arrow Connector 224">
            <a:extLst>
              <a:ext uri="{FF2B5EF4-FFF2-40B4-BE49-F238E27FC236}">
                <a16:creationId xmlns:a16="http://schemas.microsoft.com/office/drawing/2014/main" id="{A6413539-767E-7C4F-8BF1-19C92CEDC048}"/>
              </a:ext>
            </a:extLst>
          </p:cNvPr>
          <p:cNvCxnSpPr>
            <a:cxnSpLocks/>
          </p:cNvCxnSpPr>
          <p:nvPr/>
        </p:nvCxnSpPr>
        <p:spPr>
          <a:xfrm>
            <a:off x="9016356" y="1594720"/>
            <a:ext cx="595613" cy="2209393"/>
          </a:xfrm>
          <a:prstGeom prst="straightConnector1">
            <a:avLst/>
          </a:prstGeom>
          <a:ln w="444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C9FFBD8D-2046-4226-8806-D1A3990542CF}"/>
              </a:ext>
            </a:extLst>
          </p:cNvPr>
          <p:cNvCxnSpPr>
            <a:cxnSpLocks/>
          </p:cNvCxnSpPr>
          <p:nvPr/>
        </p:nvCxnSpPr>
        <p:spPr>
          <a:xfrm flipH="1">
            <a:off x="8876525" y="1578281"/>
            <a:ext cx="16190" cy="1785723"/>
          </a:xfrm>
          <a:prstGeom prst="line">
            <a:avLst/>
          </a:prstGeom>
          <a:ln w="444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Straight Arrow Connector 249">
            <a:extLst>
              <a:ext uri="{FF2B5EF4-FFF2-40B4-BE49-F238E27FC236}">
                <a16:creationId xmlns:a16="http://schemas.microsoft.com/office/drawing/2014/main" id="{C35222AC-AFEB-4063-927E-195721895FF2}"/>
              </a:ext>
            </a:extLst>
          </p:cNvPr>
          <p:cNvCxnSpPr>
            <a:cxnSpLocks/>
          </p:cNvCxnSpPr>
          <p:nvPr/>
        </p:nvCxnSpPr>
        <p:spPr>
          <a:xfrm>
            <a:off x="2704216" y="1713987"/>
            <a:ext cx="8443422" cy="2134674"/>
          </a:xfrm>
          <a:prstGeom prst="straightConnector1">
            <a:avLst/>
          </a:prstGeom>
          <a:ln w="825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2DAF8F9D-0592-498D-BDD3-D7E071E4E78A}"/>
              </a:ext>
            </a:extLst>
          </p:cNvPr>
          <p:cNvSpPr/>
          <p:nvPr/>
        </p:nvSpPr>
        <p:spPr>
          <a:xfrm>
            <a:off x="969285" y="4430251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Conservative Talk Radio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9B6D59B-53CF-4185-A2E6-ABADB634DBE2}"/>
              </a:ext>
            </a:extLst>
          </p:cNvPr>
          <p:cNvSpPr/>
          <p:nvPr/>
        </p:nvSpPr>
        <p:spPr>
          <a:xfrm>
            <a:off x="896733" y="1120613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Liberal National News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58D98C9-56FB-4B34-BAC4-7E0E1C755ED3}"/>
              </a:ext>
            </a:extLst>
          </p:cNvPr>
          <p:cNvSpPr/>
          <p:nvPr/>
        </p:nvSpPr>
        <p:spPr>
          <a:xfrm>
            <a:off x="1130024" y="3163114"/>
            <a:ext cx="1598423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Conservative National News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CBC8C218-2E7C-4FCA-B810-F953CAB11159}"/>
              </a:ext>
            </a:extLst>
          </p:cNvPr>
          <p:cNvSpPr/>
          <p:nvPr/>
        </p:nvSpPr>
        <p:spPr>
          <a:xfrm>
            <a:off x="9602706" y="2171909"/>
            <a:ext cx="1828800" cy="914400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Google Search Volume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36A75692-29CF-4EEA-A281-4EF05C652A6C}"/>
              </a:ext>
            </a:extLst>
          </p:cNvPr>
          <p:cNvSpPr/>
          <p:nvPr/>
        </p:nvSpPr>
        <p:spPr>
          <a:xfrm>
            <a:off x="9596755" y="3795217"/>
            <a:ext cx="1828800" cy="914400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General Twitter Discourse</a:t>
            </a:r>
          </a:p>
        </p:txBody>
      </p:sp>
      <p:cxnSp>
        <p:nvCxnSpPr>
          <p:cNvPr id="154" name="Straight Arrow Connector 153">
            <a:extLst>
              <a:ext uri="{FF2B5EF4-FFF2-40B4-BE49-F238E27FC236}">
                <a16:creationId xmlns:a16="http://schemas.microsoft.com/office/drawing/2014/main" id="{E703D0C2-6E1D-674F-8AA6-CF9821AF9776}"/>
              </a:ext>
            </a:extLst>
          </p:cNvPr>
          <p:cNvCxnSpPr>
            <a:cxnSpLocks/>
          </p:cNvCxnSpPr>
          <p:nvPr/>
        </p:nvCxnSpPr>
        <p:spPr>
          <a:xfrm>
            <a:off x="2710346" y="2693749"/>
            <a:ext cx="4498614" cy="1932463"/>
          </a:xfrm>
          <a:prstGeom prst="straightConnector1">
            <a:avLst/>
          </a:prstGeom>
          <a:ln w="47625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Rectangle 2">
            <a:extLst>
              <a:ext uri="{FF2B5EF4-FFF2-40B4-BE49-F238E27FC236}">
                <a16:creationId xmlns:a16="http://schemas.microsoft.com/office/drawing/2014/main" id="{214945AE-DD29-4579-AF88-24951FDFE47D}"/>
              </a:ext>
            </a:extLst>
          </p:cNvPr>
          <p:cNvSpPr/>
          <p:nvPr/>
        </p:nvSpPr>
        <p:spPr>
          <a:xfrm>
            <a:off x="893716" y="2110250"/>
            <a:ext cx="1834589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500" dirty="0">
                <a:solidFill>
                  <a:schemeClr val="tx1"/>
                </a:solidFill>
              </a:rPr>
              <a:t>Moderate National News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9711C33A-466F-44D5-8443-B9ED739AD7F8}"/>
              </a:ext>
            </a:extLst>
          </p:cNvPr>
          <p:cNvSpPr/>
          <p:nvPr/>
        </p:nvSpPr>
        <p:spPr>
          <a:xfrm>
            <a:off x="7187556" y="4614805"/>
            <a:ext cx="1828800" cy="602166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chemeClr val="tx1"/>
                </a:solidFill>
              </a:rPr>
              <a:t>WI Local Newspapers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7FD25736-D844-477D-8D1E-7A8656E6CBD7}"/>
              </a:ext>
            </a:extLst>
          </p:cNvPr>
          <p:cNvSpPr txBox="1"/>
          <p:nvPr/>
        </p:nvSpPr>
        <p:spPr>
          <a:xfrm>
            <a:off x="182705" y="136551"/>
            <a:ext cx="501601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>
                    <a:lumMod val="75000"/>
                  </a:schemeClr>
                </a:solidFill>
              </a:rPr>
              <a:t>Foxconn, Breakdown by Partisanship w/ Numbers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298B6030-5006-4010-A3C6-80D43609AF0B}"/>
              </a:ext>
            </a:extLst>
          </p:cNvPr>
          <p:cNvSpPr/>
          <p:nvPr/>
        </p:nvSpPr>
        <p:spPr>
          <a:xfrm>
            <a:off x="4108934" y="4839203"/>
            <a:ext cx="1770224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National Conservative Elites on Twitter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EB444D48-FA61-4C67-901A-B7EBF02CACA6}"/>
              </a:ext>
            </a:extLst>
          </p:cNvPr>
          <p:cNvSpPr/>
          <p:nvPr/>
        </p:nvSpPr>
        <p:spPr>
          <a:xfrm>
            <a:off x="4022406" y="961091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National Liberal </a:t>
            </a:r>
          </a:p>
          <a:p>
            <a:pPr algn="ctr"/>
            <a:r>
              <a:rPr lang="en-US" sz="1300" dirty="0">
                <a:solidFill>
                  <a:schemeClr val="tx1"/>
                </a:solidFill>
              </a:rPr>
              <a:t>Elites on Twitter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124F0C18-B476-4878-A547-E6C10F11AB52}"/>
              </a:ext>
            </a:extLst>
          </p:cNvPr>
          <p:cNvSpPr/>
          <p:nvPr/>
        </p:nvSpPr>
        <p:spPr>
          <a:xfrm>
            <a:off x="7203762" y="983824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Local Liberal </a:t>
            </a:r>
          </a:p>
          <a:p>
            <a:pPr algn="ctr"/>
            <a:r>
              <a:rPr lang="en-US" sz="1300" dirty="0">
                <a:solidFill>
                  <a:schemeClr val="tx1"/>
                </a:solidFill>
              </a:rPr>
              <a:t>Actors on Twitter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CFAA70E0-057E-4D1E-9CCC-F69269B051C8}"/>
              </a:ext>
            </a:extLst>
          </p:cNvPr>
          <p:cNvSpPr/>
          <p:nvPr/>
        </p:nvSpPr>
        <p:spPr>
          <a:xfrm>
            <a:off x="7187556" y="2170848"/>
            <a:ext cx="1586935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Local Moderate Actors on Twitter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9E765B2D-1AA5-4B5B-9C46-1E8A7A321742}"/>
              </a:ext>
            </a:extLst>
          </p:cNvPr>
          <p:cNvSpPr/>
          <p:nvPr/>
        </p:nvSpPr>
        <p:spPr>
          <a:xfrm>
            <a:off x="7222182" y="3348114"/>
            <a:ext cx="1828800" cy="602166"/>
          </a:xfrm>
          <a:prstGeom prst="rect">
            <a:avLst/>
          </a:prstGeom>
          <a:noFill/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>
                <a:solidFill>
                  <a:schemeClr val="tx1"/>
                </a:solidFill>
              </a:rPr>
              <a:t>Local Conservative Actors on Twitter</a:t>
            </a:r>
          </a:p>
        </p:txBody>
      </p:sp>
      <p:cxnSp>
        <p:nvCxnSpPr>
          <p:cNvPr id="61" name="Straight Arrow Connector 60">
            <a:extLst>
              <a:ext uri="{FF2B5EF4-FFF2-40B4-BE49-F238E27FC236}">
                <a16:creationId xmlns:a16="http://schemas.microsoft.com/office/drawing/2014/main" id="{B8C1549E-C4CA-9B49-8415-3D7B47E2C1C4}"/>
              </a:ext>
            </a:extLst>
          </p:cNvPr>
          <p:cNvCxnSpPr>
            <a:cxnSpLocks/>
          </p:cNvCxnSpPr>
          <p:nvPr/>
        </p:nvCxnSpPr>
        <p:spPr>
          <a:xfrm flipV="1">
            <a:off x="5887012" y="5149238"/>
            <a:ext cx="1357368" cy="371072"/>
          </a:xfrm>
          <a:prstGeom prst="straightConnector1">
            <a:avLst/>
          </a:prstGeom>
          <a:ln>
            <a:solidFill>
              <a:schemeClr val="accent3"/>
            </a:solidFill>
            <a:headEnd type="none"/>
            <a:tailEnd type="non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sp>
        <p:nvSpPr>
          <p:cNvPr id="62" name="TextBox 61">
            <a:extLst>
              <a:ext uri="{FF2B5EF4-FFF2-40B4-BE49-F238E27FC236}">
                <a16:creationId xmlns:a16="http://schemas.microsoft.com/office/drawing/2014/main" id="{0471D86F-B12F-CC42-A978-693F3CBCEDE7}"/>
              </a:ext>
            </a:extLst>
          </p:cNvPr>
          <p:cNvSpPr txBox="1"/>
          <p:nvPr/>
        </p:nvSpPr>
        <p:spPr>
          <a:xfrm>
            <a:off x="-3552" y="5392168"/>
            <a:ext cx="7126874" cy="1528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00" b="1" dirty="0"/>
              <a:t>Line weights are proportional to number </a:t>
            </a:r>
          </a:p>
          <a:p>
            <a:r>
              <a:rPr lang="en-US" sz="1300" b="1" dirty="0"/>
              <a:t>of significant relationships between elements:</a:t>
            </a:r>
          </a:p>
          <a:p>
            <a:pPr>
              <a:lnSpc>
                <a:spcPts val="1580"/>
              </a:lnSpc>
            </a:pPr>
            <a:r>
              <a:rPr lang="en-US" sz="1300" dirty="0"/>
              <a:t>1 significant relationship = </a:t>
            </a:r>
          </a:p>
          <a:p>
            <a:pPr>
              <a:lnSpc>
                <a:spcPts val="1580"/>
              </a:lnSpc>
              <a:defRPr/>
            </a:pPr>
            <a:r>
              <a:rPr lang="en-US" sz="1300" dirty="0"/>
              <a:t>3 significant relationships = </a:t>
            </a:r>
          </a:p>
          <a:p>
            <a:pPr lvl="0">
              <a:lnSpc>
                <a:spcPts val="1580"/>
              </a:lnSpc>
              <a:defRPr/>
            </a:pPr>
            <a:r>
              <a:rPr lang="en-US" sz="1300" dirty="0"/>
              <a:t>5 significant relationships =</a:t>
            </a:r>
          </a:p>
          <a:p>
            <a:pPr lvl="0">
              <a:lnSpc>
                <a:spcPts val="1580"/>
              </a:lnSpc>
              <a:defRPr/>
            </a:pPr>
            <a:r>
              <a:rPr lang="en-US" sz="1300" dirty="0"/>
              <a:t>8 significant relationships = </a:t>
            </a:r>
          </a:p>
          <a:p>
            <a:pPr lvl="0">
              <a:defRPr/>
            </a:pPr>
            <a:r>
              <a:rPr lang="en-US" sz="1300" dirty="0"/>
              <a:t>Full lists of significant relationships  between elements can be found in Appendix 5 and 6</a:t>
            </a:r>
            <a:r>
              <a:rPr lang="en-US" sz="1400" dirty="0"/>
              <a:t> </a:t>
            </a:r>
          </a:p>
        </p:txBody>
      </p:sp>
      <p:cxnSp>
        <p:nvCxnSpPr>
          <p:cNvPr id="63" name="Straight Arrow Connector 62">
            <a:extLst>
              <a:ext uri="{FF2B5EF4-FFF2-40B4-BE49-F238E27FC236}">
                <a16:creationId xmlns:a16="http://schemas.microsoft.com/office/drawing/2014/main" id="{81595946-012B-224F-A50E-1565171E4161}"/>
              </a:ext>
            </a:extLst>
          </p:cNvPr>
          <p:cNvCxnSpPr>
            <a:cxnSpLocks/>
          </p:cNvCxnSpPr>
          <p:nvPr/>
        </p:nvCxnSpPr>
        <p:spPr>
          <a:xfrm flipV="1">
            <a:off x="1974369" y="5856414"/>
            <a:ext cx="328602" cy="121972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Arrow Connector 63">
            <a:extLst>
              <a:ext uri="{FF2B5EF4-FFF2-40B4-BE49-F238E27FC236}">
                <a16:creationId xmlns:a16="http://schemas.microsoft.com/office/drawing/2014/main" id="{FBF3EDC9-C6F3-5D4D-9DE8-66A3CABE2C5B}"/>
              </a:ext>
            </a:extLst>
          </p:cNvPr>
          <p:cNvCxnSpPr>
            <a:cxnSpLocks/>
          </p:cNvCxnSpPr>
          <p:nvPr/>
        </p:nvCxnSpPr>
        <p:spPr>
          <a:xfrm flipV="1">
            <a:off x="1974369" y="6229693"/>
            <a:ext cx="328602" cy="121972"/>
          </a:xfrm>
          <a:prstGeom prst="straightConnector1">
            <a:avLst/>
          </a:prstGeom>
          <a:ln w="571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>
            <a:extLst>
              <a:ext uri="{FF2B5EF4-FFF2-40B4-BE49-F238E27FC236}">
                <a16:creationId xmlns:a16="http://schemas.microsoft.com/office/drawing/2014/main" id="{5636415B-1685-F940-B296-5446C708F0A2}"/>
              </a:ext>
            </a:extLst>
          </p:cNvPr>
          <p:cNvCxnSpPr>
            <a:cxnSpLocks/>
          </p:cNvCxnSpPr>
          <p:nvPr/>
        </p:nvCxnSpPr>
        <p:spPr>
          <a:xfrm flipV="1">
            <a:off x="1974818" y="6021891"/>
            <a:ext cx="328153" cy="117490"/>
          </a:xfrm>
          <a:prstGeom prst="straightConnector1">
            <a:avLst/>
          </a:prstGeom>
          <a:ln w="317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>
            <a:extLst>
              <a:ext uri="{FF2B5EF4-FFF2-40B4-BE49-F238E27FC236}">
                <a16:creationId xmlns:a16="http://schemas.microsoft.com/office/drawing/2014/main" id="{0BE2F2E5-ED04-B849-AC65-8C50A18D4663}"/>
              </a:ext>
            </a:extLst>
          </p:cNvPr>
          <p:cNvCxnSpPr>
            <a:cxnSpLocks/>
          </p:cNvCxnSpPr>
          <p:nvPr/>
        </p:nvCxnSpPr>
        <p:spPr>
          <a:xfrm flipV="1">
            <a:off x="1984713" y="6449516"/>
            <a:ext cx="328602" cy="121972"/>
          </a:xfrm>
          <a:prstGeom prst="straightConnector1">
            <a:avLst/>
          </a:prstGeom>
          <a:ln w="95250">
            <a:solidFill>
              <a:schemeClr val="tx1"/>
            </a:solidFill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0763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39">
            <a:extLst>
              <a:ext uri="{FF2B5EF4-FFF2-40B4-BE49-F238E27FC236}">
                <a16:creationId xmlns:a16="http://schemas.microsoft.com/office/drawing/2014/main" id="{0C1F83D2-BE45-754C-AE40-581BD06B3687}"/>
              </a:ext>
            </a:extLst>
          </p:cNvPr>
          <p:cNvSpPr/>
          <p:nvPr/>
        </p:nvSpPr>
        <p:spPr>
          <a:xfrm>
            <a:off x="6089733" y="92596"/>
            <a:ext cx="5878490" cy="6765403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1" rtlCol="0" anchor="ctr"/>
          <a:lstStyle/>
          <a:p>
            <a:endParaRPr lang="en-US" sz="1000" dirty="0">
              <a:solidFill>
                <a:sysClr val="windowText" lastClr="000000"/>
              </a:solidFill>
              <a:sym typeface="Wingdings" pitchFamily="2" charset="2"/>
            </a:endParaRP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30FC3B3F-E175-C148-B3C4-4D471E9A12A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49531" y="1077400"/>
            <a:ext cx="7876903" cy="470319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2860265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31A828-579F-D244-87BF-35D9BBFC5B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4330700" cy="509518"/>
          </a:xfrm>
        </p:spPr>
        <p:txBody>
          <a:bodyPr>
            <a:normAutofit/>
          </a:bodyPr>
          <a:lstStyle/>
          <a:p>
            <a:r>
              <a:rPr lang="en-US" sz="2400" dirty="0"/>
              <a:t>Discourse Relationships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1F105E8-1AEB-024C-A621-C2D93A7B3E63}"/>
              </a:ext>
            </a:extLst>
          </p:cNvPr>
          <p:cNvSpPr txBox="1"/>
          <p:nvPr/>
        </p:nvSpPr>
        <p:spPr>
          <a:xfrm>
            <a:off x="622853" y="874644"/>
            <a:ext cx="5562357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ysClr val="windowText" lastClr="000000"/>
                </a:solidFill>
              </a:rPr>
              <a:t>[1] National News, Liberal (anti env)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 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Liberal (pro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 </a:t>
            </a:r>
            <a:r>
              <a:rPr lang="en-US" sz="1200" dirty="0">
                <a:solidFill>
                  <a:sysClr val="windowText" lastClr="000000"/>
                </a:solidFill>
              </a:rPr>
              <a:t>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Liberal (anti env)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 (anti frn)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Liberal (pro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 </a:t>
            </a:r>
            <a:r>
              <a:rPr lang="en-US" sz="1200" dirty="0">
                <a:solidFill>
                  <a:sysClr val="windowText" lastClr="000000"/>
                </a:solidFill>
              </a:rPr>
              <a:t>(anti frn)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Moderate (anti frn)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Elite, Liberal 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Moderate (pro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Elite, Liberal(pro econ)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Moderate (anti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Elite, Liberal (anti env)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Moderate (anti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 </a:t>
            </a:r>
            <a:r>
              <a:rPr lang="en-US" sz="1200" dirty="0">
                <a:solidFill>
                  <a:sysClr val="windowText" lastClr="000000"/>
                </a:solidFill>
              </a:rPr>
              <a:t>(anti econ) </a:t>
            </a:r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Moderate (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anti env)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 </a:t>
            </a:r>
            <a:r>
              <a:rPr lang="en-US" sz="1200" dirty="0">
                <a:solidFill>
                  <a:sysClr val="windowText" lastClr="000000"/>
                </a:solidFill>
              </a:rPr>
              <a:t>(anti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Moderate (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pro econ)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 </a:t>
            </a:r>
            <a:r>
              <a:rPr lang="en-US" sz="1200" dirty="0">
                <a:solidFill>
                  <a:sysClr val="windowText" lastClr="000000"/>
                </a:solidFill>
              </a:rPr>
              <a:t>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Conservative (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pro econ) </a:t>
            </a:r>
            <a:r>
              <a:rPr lang="en-US" sz="1200" dirty="0">
                <a:solidFill>
                  <a:sysClr val="windowText" lastClr="000000"/>
                </a:solidFill>
              </a:rPr>
              <a:t>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</a:t>
            </a:r>
            <a:r>
              <a:rPr lang="en-US" sz="1200" dirty="0">
                <a:solidFill>
                  <a:sysClr val="windowText" lastClr="000000"/>
                </a:solidFill>
              </a:rPr>
              <a:t>WI-Nat'l Twitter Elite, Liberal (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pro econ)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Conservative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</a:t>
            </a:r>
            <a:r>
              <a:rPr lang="en-US" sz="1200" dirty="0">
                <a:solidFill>
                  <a:sysClr val="windowText" lastClr="000000"/>
                </a:solidFill>
              </a:rPr>
              <a:t>WI-Nat'l Twitter Elite, Liberal (anti env)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Conservative (pro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</a:t>
            </a:r>
            <a:r>
              <a:rPr lang="en-US" sz="1200" dirty="0">
                <a:solidFill>
                  <a:sysClr val="windowText" lastClr="000000"/>
                </a:solidFill>
              </a:rPr>
              <a:t>WI-Nat'l Twitter Elite, Liberal (anti frn)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Conservative (anti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Conservative (anti env)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</a:t>
            </a:r>
            <a:r>
              <a:rPr lang="en-US" sz="1200" dirty="0">
                <a:solidFill>
                  <a:sysClr val="windowText" lastClr="000000"/>
                </a:solidFill>
              </a:rPr>
              <a:t> 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Conservative(pro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</a:t>
            </a:r>
            <a:r>
              <a:rPr lang="en-US" sz="1200" dirty="0">
                <a:solidFill>
                  <a:sysClr val="windowText" lastClr="000000"/>
                </a:solidFill>
              </a:rPr>
              <a:t>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Conservative (anti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 (anti frn)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Conservative (anti env)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 (anti frn)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Conservative (pro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WI-Nat'l Twitter Elites, Conserv. (anti frn)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[2] National News, Liberal (pro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Moderate </a:t>
            </a:r>
            <a:r>
              <a:rPr lang="en-US" sz="1200" dirty="0">
                <a:solidFill>
                  <a:sysClr val="windowText" lastClr="000000"/>
                </a:solidFill>
              </a:rPr>
              <a:t>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Liberal 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Conserv.</a:t>
            </a:r>
            <a:r>
              <a:rPr lang="en-US" sz="1200" dirty="0">
                <a:solidFill>
                  <a:sysClr val="windowText" lastClr="000000"/>
                </a:solidFill>
              </a:rPr>
              <a:t>(anti econ)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Moderate (anti env)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Liberal 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Moderate (anti econ)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Moderate(anti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Moderate(anti econ) </a:t>
            </a:r>
            <a:r>
              <a:rPr lang="en-US" sz="1200" dirty="0">
                <a:solidFill>
                  <a:sysClr val="windowText" lastClr="000000"/>
                </a:solidFill>
              </a:rPr>
              <a:t>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Moderate (anti econ)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Conserv. (anti econ)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Moderate </a:t>
            </a:r>
            <a:r>
              <a:rPr lang="en-US" sz="1200" dirty="0">
                <a:solidFill>
                  <a:sysClr val="windowText" lastClr="000000"/>
                </a:solidFill>
              </a:rPr>
              <a:t>(anti env)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Conserv(anti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Moderate(pro econ) </a:t>
            </a:r>
            <a:r>
              <a:rPr lang="en-US" sz="1200" dirty="0">
                <a:solidFill>
                  <a:sysClr val="windowText" lastClr="000000"/>
                </a:solidFill>
              </a:rPr>
              <a:t>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Conserv. 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Conservative(anti frn ) </a:t>
            </a:r>
            <a:r>
              <a:rPr lang="en-US" sz="1200" dirty="0">
                <a:solidFill>
                  <a:sysClr val="windowText" lastClr="000000"/>
                </a:solidFill>
              </a:rPr>
              <a:t>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</a:t>
            </a:r>
            <a:r>
              <a:rPr lang="en-US" sz="1200" dirty="0">
                <a:solidFill>
                  <a:sysClr val="windowText" lastClr="000000"/>
                </a:solidFill>
              </a:rPr>
              <a:t>WI-Local Twitter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Actors</a:t>
            </a:r>
            <a:r>
              <a:rPr lang="en-US" sz="1200" dirty="0">
                <a:solidFill>
                  <a:sysClr val="windowText" lastClr="000000"/>
                </a:solidFill>
              </a:rPr>
              <a:t>, Liberal(anti frn 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Conservative(pro econ) </a:t>
            </a:r>
            <a:r>
              <a:rPr lang="en-US" sz="1200" dirty="0">
                <a:solidFill>
                  <a:sysClr val="windowText" lastClr="000000"/>
                </a:solidFill>
              </a:rPr>
              <a:t>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</a:t>
            </a:r>
            <a:r>
              <a:rPr lang="en-US" sz="1200" dirty="0">
                <a:solidFill>
                  <a:sysClr val="windowText" lastClr="000000"/>
                </a:solidFill>
              </a:rPr>
              <a:t>WI-Local Twitter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Actors</a:t>
            </a:r>
            <a:r>
              <a:rPr lang="en-US" sz="1200" dirty="0">
                <a:solidFill>
                  <a:sysClr val="windowText" lastClr="000000"/>
                </a:solidFill>
              </a:rPr>
              <a:t>, Libera(lanti frn 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Conservative(anti env) </a:t>
            </a:r>
            <a:r>
              <a:rPr lang="en-US" sz="1200" dirty="0">
                <a:solidFill>
                  <a:sysClr val="windowText" lastClr="000000"/>
                </a:solidFill>
              </a:rPr>
              <a:t>-- WI-Local Twitter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Actors</a:t>
            </a:r>
            <a:r>
              <a:rPr lang="en-US" sz="1200" dirty="0">
                <a:solidFill>
                  <a:sysClr val="windowText" lastClr="000000"/>
                </a:solidFill>
              </a:rPr>
              <a:t>, Moderate (anti env)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News,Conservative(pro econ)</a:t>
            </a:r>
            <a:r>
              <a:rPr lang="en-US" sz="1200" dirty="0">
                <a:solidFill>
                  <a:sysClr val="windowText" lastClr="000000"/>
                </a:solidFill>
              </a:rPr>
              <a:t> -- WI-Local Twitter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Actors</a:t>
            </a:r>
            <a:r>
              <a:rPr lang="en-US" sz="1200" dirty="0">
                <a:solidFill>
                  <a:sysClr val="windowText" lastClr="000000"/>
                </a:solidFill>
              </a:rPr>
              <a:t>, Moderate(anti econ)</a:t>
            </a:r>
          </a:p>
          <a:p>
            <a:endParaRPr lang="en-US" sz="1200" dirty="0">
              <a:solidFill>
                <a:sysClr val="windowText" lastClr="000000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B4A8307-2E3F-B64A-9169-64A575371ACB}"/>
              </a:ext>
            </a:extLst>
          </p:cNvPr>
          <p:cNvSpPr txBox="1"/>
          <p:nvPr/>
        </p:nvSpPr>
        <p:spPr>
          <a:xfrm>
            <a:off x="6172386" y="874644"/>
            <a:ext cx="5821787" cy="76636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ysClr val="windowText" lastClr="000000"/>
                </a:solidFill>
              </a:rPr>
              <a:t>[3] WI-Nat'l Twitter Elite, Liberal(anti env)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Liberal(anti env)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WI-Nat'l Twitter Elites, Conserv. (anti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Liberal</a:t>
            </a:r>
            <a:r>
              <a:rPr lang="en-US" sz="1200" dirty="0">
                <a:solidFill>
                  <a:sysClr val="windowText" lastClr="000000"/>
                </a:solidFill>
              </a:rPr>
              <a:t>(anti econ)</a:t>
            </a:r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WI-Nat'l Twitter Elites, Conserv.(pro econ)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Liberal(pro econ)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WI-Nat'l Twitter Elites, Conserv.(anti env)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Liberal(anti env)</a:t>
            </a:r>
            <a:endParaRPr lang="en-US" sz="1200" dirty="0">
              <a:solidFill>
                <a:sysClr val="windowText" lastClr="000000"/>
              </a:solidFill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WI-Nat'l Twitter Elites, Conserv.(anti frn)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WI-Local Twitter Actors, Liberal(anti frn)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WI-Nat'l Twitter Elites, Conserv. (anti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(anti econ)</a:t>
            </a:r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r>
              <a:rPr lang="en-US" sz="1200" dirty="0">
                <a:solidFill>
                  <a:sysClr val="windowText" lastClr="000000"/>
                </a:solidFill>
              </a:rPr>
              <a:t>WI-Nat'l Twitter Elites, Conserv. (pro econ)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WI-Nat'l Twitter Elites, Conserv. (anti env)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(anti env)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WI-Nat'l Twitter Elites, Conserv.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(anti env)</a:t>
            </a:r>
            <a:r>
              <a:rPr lang="en-US" sz="1200" dirty="0">
                <a:solidFill>
                  <a:sysClr val="windowText" lastClr="000000"/>
                </a:solidFill>
              </a:rPr>
              <a:t>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Conserv. (anti env)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WI-Nat'l Twitter Elites, Conserv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  <a:r>
              <a:rPr lang="en-US" sz="1200" dirty="0">
                <a:solidFill>
                  <a:sysClr val="windowText" lastClr="000000"/>
                </a:solidFill>
              </a:rPr>
              <a:t>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Conserv. (anti frn)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[4] National News, Liberal(pro econ)</a:t>
            </a:r>
            <a:r>
              <a:rPr lang="en-US" sz="1200" dirty="0">
                <a:solidFill>
                  <a:sysClr val="windowText" lastClr="000000"/>
                </a:solidFill>
              </a:rPr>
              <a:t>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Google Search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Moderate(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pro econ</a:t>
            </a:r>
            <a:r>
              <a:rPr lang="en-US" sz="1200" dirty="0">
                <a:solidFill>
                  <a:sysClr val="windowText" lastClr="000000"/>
                </a:solidFill>
              </a:rPr>
              <a:t>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Google Search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National News, Moderate(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anti econ</a:t>
            </a:r>
            <a:r>
              <a:rPr lang="en-US" sz="1200" dirty="0">
                <a:solidFill>
                  <a:sysClr val="windowText" lastClr="000000"/>
                </a:solidFill>
              </a:rPr>
              <a:t>)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Google Search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[5] National News, Liberal(pro econ)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Liberal(anti econ)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Liberal(pro econ)</a:t>
            </a:r>
            <a:r>
              <a:rPr lang="en-US" sz="1200" dirty="0">
                <a:solidFill>
                  <a:sysClr val="windowText" lastClr="000000"/>
                </a:solidFill>
              </a:rPr>
              <a:t> --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Twitter Discourse(anti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Liberal(anti econ)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Liberal(anti env)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</a:t>
            </a:r>
            <a:r>
              <a:rPr lang="en-US" sz="1200" dirty="0">
                <a:solidFill>
                  <a:sysClr val="windowText" lastClr="000000"/>
                </a:solidFill>
              </a:rPr>
              <a:t>Moderate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(anti env)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</a:t>
            </a:r>
            <a:r>
              <a:rPr lang="en-US" sz="1200" dirty="0">
                <a:solidFill>
                  <a:sysClr val="windowText" lastClr="000000"/>
                </a:solidFill>
              </a:rPr>
              <a:t>Moderate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(anti econ)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</a:t>
            </a:r>
            <a:r>
              <a:rPr lang="en-US" sz="1200" dirty="0">
                <a:solidFill>
                  <a:sysClr val="windowText" lastClr="000000"/>
                </a:solidFill>
              </a:rPr>
              <a:t>Moderate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</a:t>
            </a:r>
            <a:r>
              <a:rPr lang="en-US" sz="1200" dirty="0">
                <a:solidFill>
                  <a:sysClr val="windowText" lastClr="000000"/>
                </a:solidFill>
              </a:rPr>
              <a:t>Moderate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(anti econ)</a:t>
            </a:r>
            <a:r>
              <a:rPr lang="en-US" sz="1200" dirty="0">
                <a:solidFill>
                  <a:sysClr val="windowText" lastClr="000000"/>
                </a:solidFill>
              </a:rPr>
              <a:t> 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Discourse(pro econ)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Conservative(anti </a:t>
            </a:r>
            <a:r>
              <a:rPr lang="en-US" sz="1200" dirty="0" err="1">
                <a:solidFill>
                  <a:sysClr val="windowText" lastClr="000000"/>
                </a:solidFill>
                <a:sym typeface="Wingdings" pitchFamily="2" charset="2"/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) </a:t>
            </a:r>
            <a:r>
              <a:rPr lang="en-US" sz="1200" dirty="0">
                <a:solidFill>
                  <a:sysClr val="windowText" lastClr="000000"/>
                </a:solidFill>
              </a:rPr>
              <a:t>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env)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Conservative(pro econ) </a:t>
            </a:r>
            <a:r>
              <a:rPr lang="en-US" sz="1200" dirty="0">
                <a:solidFill>
                  <a:sysClr val="windowText" lastClr="000000"/>
                </a:solidFill>
              </a:rPr>
              <a:t>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env)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National News, Conservative(pro econ) </a:t>
            </a:r>
            <a:r>
              <a:rPr lang="en-US" sz="1200" dirty="0">
                <a:solidFill>
                  <a:sysClr val="windowText" lastClr="000000"/>
                </a:solidFill>
              </a:rPr>
              <a:t>--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Twitter Discourse(anti econ)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[</a:t>
            </a:r>
            <a:r>
              <a:rPr lang="en-US" altLang="zh-CN" sz="1200" dirty="0">
                <a:solidFill>
                  <a:sysClr val="windowText" lastClr="000000"/>
                </a:solidFill>
              </a:rPr>
              <a:t>6</a:t>
            </a:r>
            <a:r>
              <a:rPr lang="en-US" sz="1200" dirty="0">
                <a:solidFill>
                  <a:sysClr val="windowText" lastClr="000000"/>
                </a:solidFill>
              </a:rPr>
              <a:t>] WI-</a:t>
            </a:r>
            <a:r>
              <a:rPr lang="en-US" sz="1200" dirty="0" err="1">
                <a:solidFill>
                  <a:sysClr val="windowText" lastClr="000000"/>
                </a:solidFill>
              </a:rPr>
              <a:t>Nat'l</a:t>
            </a:r>
            <a:r>
              <a:rPr lang="en-US" sz="1200" dirty="0">
                <a:solidFill>
                  <a:sysClr val="windowText" lastClr="000000"/>
                </a:solidFill>
              </a:rPr>
              <a:t> Twitter Elite, Liberal(anti env)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  Google Search</a:t>
            </a:r>
            <a:r>
              <a:rPr lang="en-US" sz="1200" dirty="0">
                <a:solidFill>
                  <a:sysClr val="windowText" lastClr="000000"/>
                </a:solidFill>
              </a:rPr>
              <a:t> </a:t>
            </a:r>
          </a:p>
          <a:p>
            <a:r>
              <a:rPr lang="en-US" sz="1200" dirty="0">
                <a:solidFill>
                  <a:sysClr val="windowText" lastClr="000000"/>
                </a:solidFill>
              </a:rPr>
              <a:t>[7]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Liberal (anti econ</a:t>
            </a:r>
            <a:r>
              <a:rPr lang="en-US" sz="1200" dirty="0">
                <a:solidFill>
                  <a:sysClr val="windowText" lastClr="000000"/>
                </a:solidFill>
              </a:rPr>
              <a:t>)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 </a:t>
            </a:r>
            <a:r>
              <a:rPr lang="en-US" sz="1200" dirty="0">
                <a:solidFill>
                  <a:sysClr val="windowText" lastClr="000000"/>
                </a:solidFill>
              </a:rPr>
              <a:t>Google Search</a:t>
            </a:r>
          </a:p>
          <a:p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WI-Local Twitter Actors, Moderate</a:t>
            </a:r>
            <a:r>
              <a:rPr lang="en-US" sz="1200" dirty="0">
                <a:solidFill>
                  <a:sysClr val="windowText" lastClr="000000"/>
                </a:solidFill>
              </a:rPr>
              <a:t>(anti </a:t>
            </a:r>
            <a:r>
              <a:rPr lang="en-US" sz="1200" dirty="0" err="1">
                <a:solidFill>
                  <a:sysClr val="windowText" lastClr="000000"/>
                </a:solidFill>
              </a:rPr>
              <a:t>frn</a:t>
            </a:r>
            <a:r>
              <a:rPr lang="en-US" sz="1200" dirty="0">
                <a:solidFill>
                  <a:sysClr val="windowText" lastClr="000000"/>
                </a:solidFill>
              </a:rPr>
              <a:t>) </a:t>
            </a:r>
            <a:r>
              <a:rPr lang="en-US" sz="1200" dirty="0">
                <a:solidFill>
                  <a:sysClr val="windowText" lastClr="000000"/>
                </a:solidFill>
                <a:sym typeface="Wingdings" pitchFamily="2" charset="2"/>
              </a:rPr>
              <a:t> </a:t>
            </a:r>
            <a:r>
              <a:rPr lang="en-US" sz="1200" dirty="0">
                <a:solidFill>
                  <a:sysClr val="windowText" lastClr="000000"/>
                </a:solidFill>
              </a:rPr>
              <a:t>Google Search</a:t>
            </a: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>
              <a:solidFill>
                <a:sysClr val="windowText" lastClr="000000"/>
              </a:solidFill>
              <a:sym typeface="Wingdings" pitchFamily="2" charset="2"/>
            </a:endParaRPr>
          </a:p>
          <a:p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6108478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4333</TotalTime>
  <Words>2705</Words>
  <Application>Microsoft Macintosh PowerPoint</Application>
  <PresentationFormat>Widescreen</PresentationFormat>
  <Paragraphs>237</Paragraphs>
  <Slides>10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Discourse Relationships</vt:lpstr>
      <vt:lpstr>PowerPoint Presentation</vt:lpstr>
      <vt:lpstr>PowerPoint Presentation</vt:lpstr>
      <vt:lpstr>Discourse Relationships</vt:lpstr>
      <vt:lpstr>PowerPoint Presentation</vt:lpstr>
      <vt:lpstr>PowerPoint Presentation</vt:lpstr>
      <vt:lpstr>Discourse Relationships </vt:lpstr>
      <vt:lpstr>Discourse Relationships (Cont.)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jlukito</dc:creator>
  <cp:lastModifiedBy>Dhavan Shah</cp:lastModifiedBy>
  <cp:revision>53</cp:revision>
  <dcterms:created xsi:type="dcterms:W3CDTF">2021-02-07T19:13:25Z</dcterms:created>
  <dcterms:modified xsi:type="dcterms:W3CDTF">2021-08-20T20:24:51Z</dcterms:modified>
</cp:coreProperties>
</file>

<file path=docProps/thumbnail.jpeg>
</file>